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50"/>
  </p:notesMasterIdLst>
  <p:handoutMasterIdLst>
    <p:handoutMasterId r:id="rId51"/>
  </p:handoutMasterIdLst>
  <p:sldIdLst>
    <p:sldId id="1104" r:id="rId2"/>
    <p:sldId id="1084" r:id="rId3"/>
    <p:sldId id="1082" r:id="rId4"/>
    <p:sldId id="258" r:id="rId5"/>
    <p:sldId id="259" r:id="rId6"/>
    <p:sldId id="260" r:id="rId7"/>
    <p:sldId id="278" r:id="rId8"/>
    <p:sldId id="279" r:id="rId9"/>
    <p:sldId id="280" r:id="rId10"/>
    <p:sldId id="281" r:id="rId11"/>
    <p:sldId id="282" r:id="rId12"/>
    <p:sldId id="1148" r:id="rId13"/>
    <p:sldId id="1149" r:id="rId14"/>
    <p:sldId id="1110" r:id="rId15"/>
    <p:sldId id="1112" r:id="rId16"/>
    <p:sldId id="1138" r:id="rId17"/>
    <p:sldId id="1139" r:id="rId18"/>
    <p:sldId id="1135" r:id="rId19"/>
    <p:sldId id="1141" r:id="rId20"/>
    <p:sldId id="1136" r:id="rId21"/>
    <p:sldId id="1142" r:id="rId22"/>
    <p:sldId id="1114" r:id="rId23"/>
    <p:sldId id="1111" r:id="rId24"/>
    <p:sldId id="289" r:id="rId25"/>
    <p:sldId id="290" r:id="rId26"/>
    <p:sldId id="291" r:id="rId27"/>
    <p:sldId id="292" r:id="rId28"/>
    <p:sldId id="293" r:id="rId29"/>
    <p:sldId id="294" r:id="rId30"/>
    <p:sldId id="1143" r:id="rId31"/>
    <p:sldId id="1132" r:id="rId32"/>
    <p:sldId id="1144" r:id="rId33"/>
    <p:sldId id="1122" r:id="rId34"/>
    <p:sldId id="283" r:id="rId35"/>
    <p:sldId id="284" r:id="rId36"/>
    <p:sldId id="1150" r:id="rId37"/>
    <p:sldId id="1145" r:id="rId38"/>
    <p:sldId id="285" r:id="rId39"/>
    <p:sldId id="1146" r:id="rId40"/>
    <p:sldId id="286" r:id="rId41"/>
    <p:sldId id="287" r:id="rId42"/>
    <p:sldId id="288" r:id="rId43"/>
    <p:sldId id="1131" r:id="rId44"/>
    <p:sldId id="1151" r:id="rId45"/>
    <p:sldId id="1133" r:id="rId46"/>
    <p:sldId id="1147" r:id="rId47"/>
    <p:sldId id="1134" r:id="rId48"/>
    <p:sldId id="1092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616E7E"/>
          </p15:clr>
        </p15:guide>
        <p15:guide id="3" orient="horz" pos="2160" userDrawn="1">
          <p15:clr>
            <a:srgbClr val="616E7E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A9089-F431-1A69-0BEC-E95E01D45C80}" name="Данила Городилов" initials="ДГ" userId="S::DGorodilov@TSinnotech.onmicrosoft.com::a5050e9e-d375-4ec8-96c8-9b75cf96217f" providerId="AD"/>
  <p188:author id="{9F466DFE-070C-16DA-5148-76F86F636D85}" name="Александрова Вероника Андреевна" initials="АВА" userId="S-1-5-21-4282006300-870218872-2599774980-3292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ла Городилов" initials="ДГ" lastIdx="1" clrIdx="0">
    <p:extLst>
      <p:ext uri="{19B8F6BF-5375-455C-9EA6-DF929625EA0E}">
        <p15:presenceInfo xmlns:p15="http://schemas.microsoft.com/office/powerpoint/2012/main" userId="Данила Городил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8FF"/>
    <a:srgbClr val="D8F4FF"/>
    <a:srgbClr val="06141C"/>
    <a:srgbClr val="010507"/>
    <a:srgbClr val="FFFFFF"/>
    <a:srgbClr val="151515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9" autoAdjust="0"/>
    <p:restoredTop sz="96327"/>
  </p:normalViewPr>
  <p:slideViewPr>
    <p:cSldViewPr snapToGrid="0" showGuides="1">
      <p:cViewPr varScale="1">
        <p:scale>
          <a:sx n="85" d="100"/>
          <a:sy n="85" d="100"/>
        </p:scale>
        <p:origin x="629" y="6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66" y="90"/>
      </p:cViewPr>
      <p:guideLst>
        <p:guide orient="horz" pos="2880"/>
        <p:guide pos="2160"/>
      </p:guideLst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3D9EC5-185A-49D3-BD4C-C27E103E6A66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DEA99310-153A-4F86-8A24-07899EAB1B23}">
      <dgm:prSet phldrT="[Текст]"/>
      <dgm:spPr>
        <a:solidFill>
          <a:schemeClr val="bg2"/>
        </a:solidFill>
        <a:ln>
          <a:noFill/>
        </a:ln>
      </dgm:spPr>
      <dgm:t>
        <a:bodyPr/>
        <a:lstStyle/>
        <a:p>
          <a:r>
            <a:rPr lang="ru-RU" b="1" dirty="0"/>
            <a:t>Остатки</a:t>
          </a:r>
        </a:p>
      </dgm:t>
    </dgm:pt>
    <dgm:pt modelId="{9F759AE8-9C98-4D70-BD2D-0E67C7D3614E}" type="parTrans" cxnId="{D83F1500-CEB8-488D-B443-893891798DD7}">
      <dgm:prSet/>
      <dgm:spPr/>
      <dgm:t>
        <a:bodyPr/>
        <a:lstStyle/>
        <a:p>
          <a:endParaRPr lang="ru-RU"/>
        </a:p>
      </dgm:t>
    </dgm:pt>
    <dgm:pt modelId="{4EE9C08E-FEBC-4DDF-8834-25DFD6AA9FD3}" type="sibTrans" cxnId="{D83F1500-CEB8-488D-B443-893891798DD7}">
      <dgm:prSet/>
      <dgm:spPr/>
      <dgm:t>
        <a:bodyPr/>
        <a:lstStyle/>
        <a:p>
          <a:endParaRPr lang="ru-RU"/>
        </a:p>
      </dgm:t>
    </dgm:pt>
    <dgm:pt modelId="{1312247B-C850-4E81-A062-BBEFF9E31F51}">
      <dgm:prSet phldrT="[Текст]"/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ru-RU" b="1" dirty="0"/>
            <a:t>Обороты</a:t>
          </a:r>
        </a:p>
      </dgm:t>
    </dgm:pt>
    <dgm:pt modelId="{7B355380-B225-480F-A1D7-549B3071EF91}" type="parTrans" cxnId="{547A3448-9E72-4FC2-8C0D-742F623A9713}">
      <dgm:prSet/>
      <dgm:spPr/>
      <dgm:t>
        <a:bodyPr/>
        <a:lstStyle/>
        <a:p>
          <a:endParaRPr lang="ru-RU"/>
        </a:p>
      </dgm:t>
    </dgm:pt>
    <dgm:pt modelId="{4348CB5E-2C3B-4F31-9E03-DA40BED5F9A0}" type="sibTrans" cxnId="{547A3448-9E72-4FC2-8C0D-742F623A9713}">
      <dgm:prSet/>
      <dgm:spPr/>
      <dgm:t>
        <a:bodyPr/>
        <a:lstStyle/>
        <a:p>
          <a:endParaRPr lang="ru-RU"/>
        </a:p>
      </dgm:t>
    </dgm:pt>
    <dgm:pt modelId="{E447DE61-696C-4DDF-8F04-EAA8C851990A}">
      <dgm:prSet phldrT="[Текст]"/>
      <dgm:spPr>
        <a:solidFill>
          <a:schemeClr val="tx1">
            <a:lumMod val="50000"/>
            <a:lumOff val="50000"/>
          </a:schemeClr>
        </a:solidFill>
        <a:ln>
          <a:noFill/>
        </a:ln>
      </dgm:spPr>
      <dgm:t>
        <a:bodyPr/>
        <a:lstStyle/>
        <a:p>
          <a:r>
            <a:rPr lang="ru-RU" b="1" dirty="0"/>
            <a:t>Курсы валют</a:t>
          </a:r>
        </a:p>
      </dgm:t>
    </dgm:pt>
    <dgm:pt modelId="{351D51A4-D892-451E-B741-0D9198DF14BE}" type="parTrans" cxnId="{A6A59777-7E4E-43FA-AA31-781E6BAEC67C}">
      <dgm:prSet/>
      <dgm:spPr/>
      <dgm:t>
        <a:bodyPr/>
        <a:lstStyle/>
        <a:p>
          <a:endParaRPr lang="ru-RU"/>
        </a:p>
      </dgm:t>
    </dgm:pt>
    <dgm:pt modelId="{4CA95413-596E-42C9-8F07-C42327B4EC2D}" type="sibTrans" cxnId="{A6A59777-7E4E-43FA-AA31-781E6BAEC67C}">
      <dgm:prSet/>
      <dgm:spPr/>
      <dgm:t>
        <a:bodyPr/>
        <a:lstStyle/>
        <a:p>
          <a:endParaRPr lang="ru-RU"/>
        </a:p>
      </dgm:t>
    </dgm:pt>
    <dgm:pt modelId="{B2974469-0510-4AF8-A02C-AD730996EFDA}">
      <dgm:prSet phldrT="[Текст]"/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ru-RU" b="1" dirty="0"/>
            <a:t>Ставки</a:t>
          </a:r>
        </a:p>
      </dgm:t>
    </dgm:pt>
    <dgm:pt modelId="{6B48906C-C206-4FC0-9FD1-EE556F124CFB}" type="parTrans" cxnId="{4258AEDE-530A-40D1-969C-7D477306077B}">
      <dgm:prSet/>
      <dgm:spPr/>
      <dgm:t>
        <a:bodyPr/>
        <a:lstStyle/>
        <a:p>
          <a:endParaRPr lang="ru-RU"/>
        </a:p>
      </dgm:t>
    </dgm:pt>
    <dgm:pt modelId="{0D0E45F5-48DF-4E26-89C9-A2263D2B6DA5}" type="sibTrans" cxnId="{4258AEDE-530A-40D1-969C-7D477306077B}">
      <dgm:prSet/>
      <dgm:spPr/>
      <dgm:t>
        <a:bodyPr/>
        <a:lstStyle/>
        <a:p>
          <a:endParaRPr lang="ru-RU"/>
        </a:p>
      </dgm:t>
    </dgm:pt>
    <dgm:pt modelId="{7144861A-8EBC-4E90-9AD5-C0B1D5C06619}" type="pres">
      <dgm:prSet presAssocID="{0C3D9EC5-185A-49D3-BD4C-C27E103E6A66}" presName="matrix" presStyleCnt="0">
        <dgm:presLayoutVars>
          <dgm:chMax val="1"/>
          <dgm:dir/>
          <dgm:resizeHandles val="exact"/>
        </dgm:presLayoutVars>
      </dgm:prSet>
      <dgm:spPr/>
    </dgm:pt>
    <dgm:pt modelId="{2C864F3D-E4F2-4E33-9D7E-004AC7741555}" type="pres">
      <dgm:prSet presAssocID="{0C3D9EC5-185A-49D3-BD4C-C27E103E6A66}" presName="diamond" presStyleLbl="bgShp" presStyleIdx="0" presStyleCnt="1"/>
      <dgm:spPr>
        <a:solidFill>
          <a:schemeClr val="accent5"/>
        </a:solidFill>
      </dgm:spPr>
    </dgm:pt>
    <dgm:pt modelId="{EA30BE08-7B43-4657-9266-9828871C333C}" type="pres">
      <dgm:prSet presAssocID="{0C3D9EC5-185A-49D3-BD4C-C27E103E6A66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9CD2BBC-A219-43A6-BF26-873BA81C141B}" type="pres">
      <dgm:prSet presAssocID="{0C3D9EC5-185A-49D3-BD4C-C27E103E6A66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819A510-855F-4D80-9F0E-713593991357}" type="pres">
      <dgm:prSet presAssocID="{0C3D9EC5-185A-49D3-BD4C-C27E103E6A66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34F24F1-8F31-4FAE-BD18-F65F67B8C084}" type="pres">
      <dgm:prSet presAssocID="{0C3D9EC5-185A-49D3-BD4C-C27E103E6A66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83F1500-CEB8-488D-B443-893891798DD7}" srcId="{0C3D9EC5-185A-49D3-BD4C-C27E103E6A66}" destId="{DEA99310-153A-4F86-8A24-07899EAB1B23}" srcOrd="0" destOrd="0" parTransId="{9F759AE8-9C98-4D70-BD2D-0E67C7D3614E}" sibTransId="{4EE9C08E-FEBC-4DDF-8834-25DFD6AA9FD3}"/>
    <dgm:cxn modelId="{84B2AF21-4C3D-4625-859B-0207F3AD32FA}" type="presOf" srcId="{0C3D9EC5-185A-49D3-BD4C-C27E103E6A66}" destId="{7144861A-8EBC-4E90-9AD5-C0B1D5C06619}" srcOrd="0" destOrd="0" presId="urn:microsoft.com/office/officeart/2005/8/layout/matrix3"/>
    <dgm:cxn modelId="{E7876240-9D95-4C9D-997A-41E7DFA2A9D0}" type="presOf" srcId="{DEA99310-153A-4F86-8A24-07899EAB1B23}" destId="{EA30BE08-7B43-4657-9266-9828871C333C}" srcOrd="0" destOrd="0" presId="urn:microsoft.com/office/officeart/2005/8/layout/matrix3"/>
    <dgm:cxn modelId="{CB48DA40-9D4E-46E7-A5C9-57324B754806}" type="presOf" srcId="{E447DE61-696C-4DDF-8F04-EAA8C851990A}" destId="{D819A510-855F-4D80-9F0E-713593991357}" srcOrd="0" destOrd="0" presId="urn:microsoft.com/office/officeart/2005/8/layout/matrix3"/>
    <dgm:cxn modelId="{547A3448-9E72-4FC2-8C0D-742F623A9713}" srcId="{0C3D9EC5-185A-49D3-BD4C-C27E103E6A66}" destId="{1312247B-C850-4E81-A062-BBEFF9E31F51}" srcOrd="1" destOrd="0" parTransId="{7B355380-B225-480F-A1D7-549B3071EF91}" sibTransId="{4348CB5E-2C3B-4F31-9E03-DA40BED5F9A0}"/>
    <dgm:cxn modelId="{A6A59777-7E4E-43FA-AA31-781E6BAEC67C}" srcId="{0C3D9EC5-185A-49D3-BD4C-C27E103E6A66}" destId="{E447DE61-696C-4DDF-8F04-EAA8C851990A}" srcOrd="2" destOrd="0" parTransId="{351D51A4-D892-451E-B741-0D9198DF14BE}" sibTransId="{4CA95413-596E-42C9-8F07-C42327B4EC2D}"/>
    <dgm:cxn modelId="{38C2B2BB-B714-48AD-BF1C-449CB42C149B}" type="presOf" srcId="{B2974469-0510-4AF8-A02C-AD730996EFDA}" destId="{734F24F1-8F31-4FAE-BD18-F65F67B8C084}" srcOrd="0" destOrd="0" presId="urn:microsoft.com/office/officeart/2005/8/layout/matrix3"/>
    <dgm:cxn modelId="{4258AEDE-530A-40D1-969C-7D477306077B}" srcId="{0C3D9EC5-185A-49D3-BD4C-C27E103E6A66}" destId="{B2974469-0510-4AF8-A02C-AD730996EFDA}" srcOrd="3" destOrd="0" parTransId="{6B48906C-C206-4FC0-9FD1-EE556F124CFB}" sibTransId="{0D0E45F5-48DF-4E26-89C9-A2263D2B6DA5}"/>
    <dgm:cxn modelId="{EB2A02E4-EB60-4919-B6A0-F21F1B111B9F}" type="presOf" srcId="{1312247B-C850-4E81-A062-BBEFF9E31F51}" destId="{89CD2BBC-A219-43A6-BF26-873BA81C141B}" srcOrd="0" destOrd="0" presId="urn:microsoft.com/office/officeart/2005/8/layout/matrix3"/>
    <dgm:cxn modelId="{4CA659F8-D36C-40D8-B630-3078F92F82E9}" type="presParOf" srcId="{7144861A-8EBC-4E90-9AD5-C0B1D5C06619}" destId="{2C864F3D-E4F2-4E33-9D7E-004AC7741555}" srcOrd="0" destOrd="0" presId="urn:microsoft.com/office/officeart/2005/8/layout/matrix3"/>
    <dgm:cxn modelId="{8CC83646-C4FA-4BC7-95F8-8D425B9DC736}" type="presParOf" srcId="{7144861A-8EBC-4E90-9AD5-C0B1D5C06619}" destId="{EA30BE08-7B43-4657-9266-9828871C333C}" srcOrd="1" destOrd="0" presId="urn:microsoft.com/office/officeart/2005/8/layout/matrix3"/>
    <dgm:cxn modelId="{15FB65F3-29F8-4AA4-A930-3850901312BF}" type="presParOf" srcId="{7144861A-8EBC-4E90-9AD5-C0B1D5C06619}" destId="{89CD2BBC-A219-43A6-BF26-873BA81C141B}" srcOrd="2" destOrd="0" presId="urn:microsoft.com/office/officeart/2005/8/layout/matrix3"/>
    <dgm:cxn modelId="{070C3423-8126-45B8-81DC-59A55B9B717C}" type="presParOf" srcId="{7144861A-8EBC-4E90-9AD5-C0B1D5C06619}" destId="{D819A510-855F-4D80-9F0E-713593991357}" srcOrd="3" destOrd="0" presId="urn:microsoft.com/office/officeart/2005/8/layout/matrix3"/>
    <dgm:cxn modelId="{3DF46ADC-0C89-4839-9CA7-982F42DC5B65}" type="presParOf" srcId="{7144861A-8EBC-4E90-9AD5-C0B1D5C06619}" destId="{734F24F1-8F31-4FAE-BD18-F65F67B8C084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864F3D-E4F2-4E33-9D7E-004AC7741555}">
      <dsp:nvSpPr>
        <dsp:cNvPr id="0" name=""/>
        <dsp:cNvSpPr/>
      </dsp:nvSpPr>
      <dsp:spPr>
        <a:xfrm>
          <a:off x="2221134" y="0"/>
          <a:ext cx="5258776" cy="5258776"/>
        </a:xfrm>
        <a:prstGeom prst="diamond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30BE08-7B43-4657-9266-9828871C333C}">
      <dsp:nvSpPr>
        <dsp:cNvPr id="0" name=""/>
        <dsp:cNvSpPr/>
      </dsp:nvSpPr>
      <dsp:spPr>
        <a:xfrm>
          <a:off x="2720718" y="499583"/>
          <a:ext cx="2050922" cy="2050922"/>
        </a:xfrm>
        <a:prstGeom prst="roundRect">
          <a:avLst/>
        </a:prstGeom>
        <a:solidFill>
          <a:schemeClr val="bg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/>
            <a:t>Остатки</a:t>
          </a:r>
        </a:p>
      </dsp:txBody>
      <dsp:txXfrm>
        <a:off x="2820836" y="599701"/>
        <a:ext cx="1850686" cy="1850686"/>
      </dsp:txXfrm>
    </dsp:sp>
    <dsp:sp modelId="{89CD2BBC-A219-43A6-BF26-873BA81C141B}">
      <dsp:nvSpPr>
        <dsp:cNvPr id="0" name=""/>
        <dsp:cNvSpPr/>
      </dsp:nvSpPr>
      <dsp:spPr>
        <a:xfrm>
          <a:off x="4929404" y="499583"/>
          <a:ext cx="2050922" cy="2050922"/>
        </a:xfrm>
        <a:prstGeom prst="roundRect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/>
            <a:t>Обороты</a:t>
          </a:r>
        </a:p>
      </dsp:txBody>
      <dsp:txXfrm>
        <a:off x="5029522" y="599701"/>
        <a:ext cx="1850686" cy="1850686"/>
      </dsp:txXfrm>
    </dsp:sp>
    <dsp:sp modelId="{D819A510-855F-4D80-9F0E-713593991357}">
      <dsp:nvSpPr>
        <dsp:cNvPr id="0" name=""/>
        <dsp:cNvSpPr/>
      </dsp:nvSpPr>
      <dsp:spPr>
        <a:xfrm>
          <a:off x="2720718" y="2708269"/>
          <a:ext cx="2050922" cy="2050922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/>
            <a:t>Курсы валют</a:t>
          </a:r>
        </a:p>
      </dsp:txBody>
      <dsp:txXfrm>
        <a:off x="2820836" y="2808387"/>
        <a:ext cx="1850686" cy="1850686"/>
      </dsp:txXfrm>
    </dsp:sp>
    <dsp:sp modelId="{734F24F1-8F31-4FAE-BD18-F65F67B8C084}">
      <dsp:nvSpPr>
        <dsp:cNvPr id="0" name=""/>
        <dsp:cNvSpPr/>
      </dsp:nvSpPr>
      <dsp:spPr>
        <a:xfrm>
          <a:off x="4929404" y="2708269"/>
          <a:ext cx="2050922" cy="2050922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1" kern="1200" dirty="0"/>
            <a:t>Ставки</a:t>
          </a:r>
        </a:p>
      </dsp:txBody>
      <dsp:txXfrm>
        <a:off x="5029522" y="2808387"/>
        <a:ext cx="1850686" cy="1850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6C1D9F-0F11-4B3B-9B8E-19DE193E3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0D4612-C293-469C-9062-F9E143A4D0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33A1-8848-418E-8EE5-D60F2903A1A3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F2127-2071-407D-A542-022C9AFCB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139D1-580D-48DA-BB5C-30AAF27AFF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D81C-561C-441F-8A63-AEC77DFD77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6025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590AE-419C-7848-9550-F62033609B25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69232-B7F1-2A44-AAD4-5E776A4A1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34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5399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9102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85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6433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8790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3143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60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5C3401-1421-4A1F-8060-0ABD64D418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5845175"/>
            <a:ext cx="3582661" cy="6012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EDE297-A722-46AA-947D-7D54DBC6B9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2103133"/>
            <a:ext cx="7752593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3B383F-35F3-4A0E-9CF6-944FA7A62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1" y="431800"/>
            <a:ext cx="7752592" cy="148034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000D2A9-EDD1-4D22-BC32-73E6932651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22" y="6190111"/>
            <a:ext cx="1449116" cy="30777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r">
              <a:spcBef>
                <a:spcPts val="0"/>
              </a:spcBef>
              <a:buNone/>
              <a:defRPr lang="ru-RU" sz="2000" dirty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</a:pPr>
            <a:r>
              <a:rPr lang="en-US" dirty="0"/>
              <a:t>00.00.202</a:t>
            </a:r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0863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ент + голубой фо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58949B35-67B6-4F28-8939-019A609C2BD5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ECC6C19-66D5-4858-A653-52D0D3A0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889D2067-3F18-4221-B5C7-15FDC5B8BF13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6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ент + темный фон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45F61763-2888-46E6-9D31-6D144E07644C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86A226E4-7A0D-4EC2-A7C9-D7E18AF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9A55F56-D185-441E-8812-A52E504557DD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32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277B6A-C9C1-4BED-B660-DD42A74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18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4967F6DB-6280-4C1C-976B-8462F876A9FD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09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6D5201F-72FD-4581-81CF-954A66160840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87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 за внима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774A2-7A56-4E9C-8164-03644F2CEDE1}"/>
              </a:ext>
            </a:extLst>
          </p:cNvPr>
          <p:cNvSpPr txBox="1"/>
          <p:nvPr userDrawn="1"/>
        </p:nvSpPr>
        <p:spPr>
          <a:xfrm>
            <a:off x="422680" y="456804"/>
            <a:ext cx="6115050" cy="14803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ru-RU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Спасибо </a:t>
            </a:r>
            <a:br>
              <a:rPr lang="ru-RU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ru-RU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за внимание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F0F963-382E-4E66-B821-B1CCB4492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5818650"/>
            <a:ext cx="3582661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1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1f23b0aeb9_0_6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21f23b0aeb9_0_6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g21f23b0aeb9_0_6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g21f23b0aeb9_0_6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40000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g21f23b0aeb9_0_6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047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21f23b0aeb9_0_70"/>
          <p:cNvSpPr txBox="1">
            <a:spLocks noGrp="1"/>
          </p:cNvSpPr>
          <p:nvPr>
            <p:ph type="body" idx="1"/>
          </p:nvPr>
        </p:nvSpPr>
        <p:spPr>
          <a:xfrm>
            <a:off x="550864" y="1819936"/>
            <a:ext cx="11090275" cy="474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just">
              <a:lnSpc>
                <a:spcPct val="115000"/>
              </a:lnSpc>
              <a:spcBef>
                <a:spcPts val="451"/>
              </a:spcBef>
              <a:spcAft>
                <a:spcPts val="0"/>
              </a:spcAft>
              <a:buSzPts val="1800"/>
              <a:buFont typeface="Arial"/>
              <a:buChar char="•"/>
              <a:defRPr sz="2159"/>
            </a:lvl1pPr>
            <a:lvl2pPr marL="1219170" lvl="1" indent="-423323" algn="just">
              <a:lnSpc>
                <a:spcPct val="115000"/>
              </a:lnSpc>
              <a:spcBef>
                <a:spcPts val="451"/>
              </a:spcBef>
              <a:spcAft>
                <a:spcPts val="0"/>
              </a:spcAft>
              <a:buSzPts val="1400"/>
              <a:buFont typeface="Arial"/>
              <a:buChar char="•"/>
              <a:defRPr sz="216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lvl="2" indent="-423323" algn="just">
              <a:lnSpc>
                <a:spcPct val="115000"/>
              </a:lnSpc>
              <a:spcBef>
                <a:spcPts val="451"/>
              </a:spcBef>
              <a:spcAft>
                <a:spcPts val="0"/>
              </a:spcAft>
              <a:buSzPts val="1400"/>
              <a:buFont typeface="Arial"/>
              <a:buChar char="•"/>
              <a:defRPr sz="216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423323" algn="just">
              <a:lnSpc>
                <a:spcPct val="115000"/>
              </a:lnSpc>
              <a:spcBef>
                <a:spcPts val="451"/>
              </a:spcBef>
              <a:spcAft>
                <a:spcPts val="0"/>
              </a:spcAft>
              <a:buSzPts val="1400"/>
              <a:buFont typeface="Arial"/>
              <a:buChar char="•"/>
              <a:defRPr sz="1891">
                <a:latin typeface="Arial"/>
                <a:ea typeface="Arial"/>
                <a:cs typeface="Arial"/>
                <a:sym typeface="Arial"/>
              </a:defRPr>
            </a:lvl4pPr>
            <a:lvl5pPr marL="3047924" lvl="4" indent="-423323" algn="just">
              <a:lnSpc>
                <a:spcPct val="115000"/>
              </a:lnSpc>
              <a:spcBef>
                <a:spcPts val="451"/>
              </a:spcBef>
              <a:spcAft>
                <a:spcPts val="0"/>
              </a:spcAft>
              <a:buSzPts val="1400"/>
              <a:buFont typeface="Arial"/>
              <a:buChar char="•"/>
              <a:defRPr sz="1733">
                <a:latin typeface="Arial"/>
                <a:ea typeface="Arial"/>
                <a:cs typeface="Arial"/>
                <a:sym typeface="Arial"/>
              </a:defRPr>
            </a:lvl5pPr>
            <a:lvl6pPr marL="3657509" lvl="5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g21f23b0aeb9_0_70"/>
          <p:cNvSpPr txBox="1">
            <a:spLocks noGrp="1"/>
          </p:cNvSpPr>
          <p:nvPr>
            <p:ph type="title"/>
          </p:nvPr>
        </p:nvSpPr>
        <p:spPr>
          <a:xfrm>
            <a:off x="550865" y="537329"/>
            <a:ext cx="11090275" cy="92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21f23b0aeb9_0_70"/>
          <p:cNvSpPr txBox="1">
            <a:spLocks noGrp="1"/>
          </p:cNvSpPr>
          <p:nvPr>
            <p:ph type="sldNum" idx="12"/>
          </p:nvPr>
        </p:nvSpPr>
        <p:spPr>
          <a:xfrm>
            <a:off x="10845800" y="6403975"/>
            <a:ext cx="1168400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149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1E6FEA-55A1-FDCA-E85E-196DB5BBCF3F}"/>
              </a:ext>
            </a:extLst>
          </p:cNvPr>
          <p:cNvSpPr txBox="1"/>
          <p:nvPr/>
        </p:nvSpPr>
        <p:spPr>
          <a:xfrm>
            <a:off x="431800" y="375858"/>
            <a:ext cx="8950682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4800" b="1" kern="120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Содержание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C9C9AA4-C952-6470-6C12-FE661562D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384989"/>
            <a:ext cx="565308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Пункты</a:t>
            </a:r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BDA0C0D8-666B-401F-8A1D-20E3F9429698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361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12E314E-C88A-4896-8274-7A1747551C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4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темный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5BE6CC-BCDA-4FE1-9262-912C1FA52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EC1D6D12-DA75-4AD6-BA68-6099119ABC2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6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2924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49BE65-95EF-4D4A-95B8-C97ADF9A75B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E00EF4DE-B783-4553-8F88-845E34CF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1DBB2A0-4480-4CD6-824E-3049E6902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458390"/>
            <a:ext cx="9617075" cy="15061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3161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D2B9477C-4BCB-41A1-A836-16598DC8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7BE31FF3-F825-4791-89D7-2F470D156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2945077"/>
            <a:ext cx="3648075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2454FFBC-4BAB-4655-B4D9-D59FEF37F0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1169" y="2945077"/>
            <a:ext cx="3648075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7DB19CCD-A848-4A11-9506-32D32ACD45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10538" y="2945077"/>
            <a:ext cx="3648075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D7AB7710-9929-49DA-B7B2-933B73954F8E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38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848787F0-71AD-454B-801F-BD480A7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3B58D33E-B9FA-4A7D-B869-3664E9ED16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799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949A76CA-7D84-4B63-B310-D21834A2F5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8657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24637984-F23E-47BD-B4FE-AF32B66D9A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82087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Текст 5">
            <a:extLst>
              <a:ext uri="{FF2B5EF4-FFF2-40B4-BE49-F238E27FC236}">
                <a16:creationId xmlns:a16="http://schemas.microsoft.com/office/drawing/2014/main" id="{D325BDFE-4A4A-4011-854C-4FE5195C53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27821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73E913B8-CAD3-4AB3-9B21-249A68FEF6EC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20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C47AEBB-213D-4FBA-8C7A-C03182FD0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43774" y="0"/>
            <a:ext cx="4848225" cy="6858000"/>
          </a:xfrm>
          <a:prstGeom prst="rect">
            <a:avLst/>
          </a:prstGeom>
          <a:solidFill>
            <a:srgbClr val="151515"/>
          </a:solidFill>
        </p:spPr>
        <p:txBody>
          <a:bodyPr/>
          <a:lstStyle>
            <a:lvl1pPr>
              <a:defRPr lang="ru-RU" dirty="0">
                <a:solidFill>
                  <a:srgbClr val="151515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1415E706-352D-4EDD-94FF-5381AEF7350A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57222D0-2266-421E-919A-22CDFA5F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8A30958F-1C5F-4595-84D3-3B89BE67C8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022549"/>
            <a:ext cx="6266565" cy="44336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B0E01B0C-330A-4F2F-9385-B668B65C9438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7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7" name="Полилиния: фигура 3">
            <a:extLst>
              <a:ext uri="{FF2B5EF4-FFF2-40B4-BE49-F238E27FC236}">
                <a16:creationId xmlns:a16="http://schemas.microsoft.com/office/drawing/2014/main" id="{8C86FA77-9B8F-42CE-8266-5DB7ABDF9F40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70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63" r:id="rId2"/>
    <p:sldLayoutId id="2147483689" r:id="rId3"/>
    <p:sldLayoutId id="2147483688" r:id="rId4"/>
    <p:sldLayoutId id="2147483678" r:id="rId5"/>
    <p:sldLayoutId id="2147483679" r:id="rId6"/>
    <p:sldLayoutId id="2147483682" r:id="rId7"/>
    <p:sldLayoutId id="2147483681" r:id="rId8"/>
    <p:sldLayoutId id="2147483680" r:id="rId9"/>
    <p:sldLayoutId id="2147483683" r:id="rId10"/>
    <p:sldLayoutId id="2147483684" r:id="rId11"/>
    <p:sldLayoutId id="2147483692" r:id="rId12"/>
    <p:sldLayoutId id="2147483686" r:id="rId13"/>
    <p:sldLayoutId id="2147483693" r:id="rId14"/>
    <p:sldLayoutId id="2147483696" r:id="rId15"/>
    <p:sldLayoutId id="2147483697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 userDrawn="1">
          <p15:clr>
            <a:srgbClr val="A4A3A4"/>
          </p15:clr>
        </p15:guide>
        <p15:guide id="4" pos="393" userDrawn="1">
          <p15:clr>
            <a:srgbClr val="AFE0FF"/>
          </p15:clr>
        </p15:guide>
        <p15:guide id="5" pos="514" userDrawn="1">
          <p15:clr>
            <a:srgbClr val="AFE0FF"/>
          </p15:clr>
        </p15:guide>
        <p15:guide id="6" pos="634" userDrawn="1">
          <p15:clr>
            <a:srgbClr val="AFE0FF"/>
          </p15:clr>
        </p15:guide>
        <p15:guide id="7" pos="755" userDrawn="1">
          <p15:clr>
            <a:srgbClr val="AFE0FF"/>
          </p15:clr>
        </p15:guide>
        <p15:guide id="8" pos="876" userDrawn="1">
          <p15:clr>
            <a:srgbClr val="AFE0FF"/>
          </p15:clr>
        </p15:guide>
        <p15:guide id="9" pos="997" userDrawn="1">
          <p15:clr>
            <a:srgbClr val="AFE0FF"/>
          </p15:clr>
        </p15:guide>
        <p15:guide id="10" pos="1118" userDrawn="1">
          <p15:clr>
            <a:srgbClr val="AFE0FF"/>
          </p15:clr>
        </p15:guide>
        <p15:guide id="11" pos="1239" userDrawn="1">
          <p15:clr>
            <a:srgbClr val="AFE0FF"/>
          </p15:clr>
        </p15:guide>
        <p15:guide id="12" pos="1360" userDrawn="1">
          <p15:clr>
            <a:srgbClr val="AFE0FF"/>
          </p15:clr>
        </p15:guide>
        <p15:guide id="13" pos="1481" userDrawn="1">
          <p15:clr>
            <a:srgbClr val="AFE0FF"/>
          </p15:clr>
        </p15:guide>
        <p15:guide id="14" pos="1602" userDrawn="1">
          <p15:clr>
            <a:srgbClr val="AFE0FF"/>
          </p15:clr>
        </p15:guide>
        <p15:guide id="15" pos="1723" userDrawn="1">
          <p15:clr>
            <a:srgbClr val="AFE0FF"/>
          </p15:clr>
        </p15:guide>
        <p15:guide id="16" pos="1844" userDrawn="1">
          <p15:clr>
            <a:srgbClr val="AFE0FF"/>
          </p15:clr>
        </p15:guide>
        <p15:guide id="17" pos="1958" userDrawn="1">
          <p15:clr>
            <a:srgbClr val="A4A3A4"/>
          </p15:clr>
        </p15:guide>
        <p15:guide id="18" pos="2094" userDrawn="1">
          <p15:clr>
            <a:srgbClr val="A4A3A4"/>
          </p15:clr>
        </p15:guide>
        <p15:guide id="19" pos="2207" userDrawn="1">
          <p15:clr>
            <a:srgbClr val="AFE0FF"/>
          </p15:clr>
        </p15:guide>
        <p15:guide id="20" pos="2328" userDrawn="1">
          <p15:clr>
            <a:srgbClr val="AFE0FF"/>
          </p15:clr>
        </p15:guide>
        <p15:guide id="21" pos="2449" userDrawn="1">
          <p15:clr>
            <a:srgbClr val="AFE0FF"/>
          </p15:clr>
        </p15:guide>
        <p15:guide id="22" pos="2570" userDrawn="1">
          <p15:clr>
            <a:srgbClr val="A4A3A4"/>
          </p15:clr>
        </p15:guide>
        <p15:guide id="23" pos="2691" userDrawn="1">
          <p15:clr>
            <a:srgbClr val="A4A3A4"/>
          </p15:clr>
        </p15:guide>
        <p15:guide id="24" pos="2811" userDrawn="1">
          <p15:clr>
            <a:srgbClr val="AFE0FF"/>
          </p15:clr>
        </p15:guide>
        <p15:guide id="25" pos="2932" userDrawn="1">
          <p15:clr>
            <a:srgbClr val="AFE0FF"/>
          </p15:clr>
        </p15:guide>
        <p15:guide id="26" pos="3053" userDrawn="1">
          <p15:clr>
            <a:srgbClr val="AFE0FF"/>
          </p15:clr>
        </p15:guide>
        <p15:guide id="27" pos="3174" userDrawn="1">
          <p15:clr>
            <a:srgbClr val="AFE0FF"/>
          </p15:clr>
        </p15:guide>
        <p15:guide id="28" pos="3295" userDrawn="1">
          <p15:clr>
            <a:srgbClr val="AFE0FF"/>
          </p15:clr>
        </p15:guide>
        <p15:guide id="29" pos="3416" userDrawn="1">
          <p15:clr>
            <a:srgbClr val="AFE0FF"/>
          </p15:clr>
        </p15:guide>
        <p15:guide id="30" pos="3537" userDrawn="1">
          <p15:clr>
            <a:srgbClr val="AFE0FF"/>
          </p15:clr>
        </p15:guide>
        <p15:guide id="31" pos="3658" userDrawn="1">
          <p15:clr>
            <a:srgbClr val="AFE0FF"/>
          </p15:clr>
        </p15:guide>
        <p15:guide id="32" pos="3779" userDrawn="1">
          <p15:clr>
            <a:srgbClr val="A4A3A4"/>
          </p15:clr>
        </p15:guide>
        <p15:guide id="33" pos="3900" userDrawn="1">
          <p15:clr>
            <a:srgbClr val="A4A3A4"/>
          </p15:clr>
        </p15:guide>
        <p15:guide id="34" pos="4021" userDrawn="1">
          <p15:clr>
            <a:srgbClr val="AFE0FF"/>
          </p15:clr>
        </p15:guide>
        <p15:guide id="35" pos="4142" userDrawn="1">
          <p15:clr>
            <a:srgbClr val="AFE0FF"/>
          </p15:clr>
        </p15:guide>
        <p15:guide id="36" pos="4263" userDrawn="1">
          <p15:clr>
            <a:srgbClr val="AFE0FF"/>
          </p15:clr>
        </p15:guide>
        <p15:guide id="37" pos="4384" userDrawn="1">
          <p15:clr>
            <a:srgbClr val="AFE0FF"/>
          </p15:clr>
        </p15:guide>
        <p15:guide id="38" pos="4505" userDrawn="1">
          <p15:clr>
            <a:srgbClr val="AFE0FF"/>
          </p15:clr>
        </p15:guide>
        <p15:guide id="39" pos="4626" userDrawn="1">
          <p15:clr>
            <a:srgbClr val="AFE0FF"/>
          </p15:clr>
        </p15:guide>
        <p15:guide id="40" pos="4747" userDrawn="1">
          <p15:clr>
            <a:srgbClr val="AFE0FF"/>
          </p15:clr>
        </p15:guide>
        <p15:guide id="41" pos="4868" userDrawn="1">
          <p15:clr>
            <a:srgbClr val="AFE0FF"/>
          </p15:clr>
        </p15:guide>
        <p15:guide id="42" pos="4988" userDrawn="1">
          <p15:clr>
            <a:srgbClr val="A4A3A4"/>
          </p15:clr>
        </p15:guide>
        <p15:guide id="43" pos="5109" userDrawn="1">
          <p15:clr>
            <a:srgbClr val="A4A3A4"/>
          </p15:clr>
        </p15:guide>
        <p15:guide id="44" pos="5230" userDrawn="1">
          <p15:clr>
            <a:srgbClr val="AFE0FF"/>
          </p15:clr>
        </p15:guide>
        <p15:guide id="45" pos="5351" userDrawn="1">
          <p15:clr>
            <a:srgbClr val="AFE0FF"/>
          </p15:clr>
        </p15:guide>
        <p15:guide id="46" pos="5472" userDrawn="1">
          <p15:clr>
            <a:srgbClr val="AFE0FF"/>
          </p15:clr>
        </p15:guide>
        <p15:guide id="47" pos="5593" userDrawn="1">
          <p15:clr>
            <a:srgbClr val="A4A3A4"/>
          </p15:clr>
        </p15:guide>
        <p15:guide id="48" pos="5714" userDrawn="1">
          <p15:clr>
            <a:srgbClr val="A4A3A4"/>
          </p15:clr>
        </p15:guide>
        <p15:guide id="49" pos="5835" userDrawn="1">
          <p15:clr>
            <a:srgbClr val="AFE0FF"/>
          </p15:clr>
        </p15:guide>
        <p15:guide id="50" pos="5956" userDrawn="1">
          <p15:clr>
            <a:srgbClr val="AFE0FF"/>
          </p15:clr>
        </p15:guide>
        <p15:guide id="51" pos="6077" userDrawn="1">
          <p15:clr>
            <a:srgbClr val="AFE0FF"/>
          </p15:clr>
        </p15:guide>
        <p15:guide id="52" pos="6198" userDrawn="1">
          <p15:clr>
            <a:srgbClr val="AFE0FF"/>
          </p15:clr>
        </p15:guide>
        <p15:guide id="53" pos="6335" userDrawn="1">
          <p15:clr>
            <a:srgbClr val="AFE0FF"/>
          </p15:clr>
        </p15:guide>
        <p15:guide id="54" pos="6440" userDrawn="1">
          <p15:clr>
            <a:srgbClr val="AFE0FF"/>
          </p15:clr>
        </p15:guide>
        <p15:guide id="55" pos="6561" userDrawn="1">
          <p15:clr>
            <a:srgbClr val="AFE0FF"/>
          </p15:clr>
        </p15:guide>
        <p15:guide id="56" pos="6682" userDrawn="1">
          <p15:clr>
            <a:srgbClr val="AFE0FF"/>
          </p15:clr>
        </p15:guide>
        <p15:guide id="57" pos="6803" userDrawn="1">
          <p15:clr>
            <a:srgbClr val="AFE0FF"/>
          </p15:clr>
        </p15:guide>
        <p15:guide id="58" pos="6924" userDrawn="1">
          <p15:clr>
            <a:srgbClr val="AFE0FF"/>
          </p15:clr>
        </p15:guide>
        <p15:guide id="59" pos="7045" userDrawn="1">
          <p15:clr>
            <a:srgbClr val="AFE0FF"/>
          </p15:clr>
        </p15:guide>
        <p15:guide id="60" pos="7165" userDrawn="1">
          <p15:clr>
            <a:srgbClr val="AFE0FF"/>
          </p15:clr>
        </p15:guide>
        <p15:guide id="61" pos="7286" userDrawn="1">
          <p15:clr>
            <a:srgbClr val="AFE0FF"/>
          </p15:clr>
        </p15:guide>
        <p15:guide id="62" pos="7407" userDrawn="1">
          <p15:clr>
            <a:srgbClr val="A4A3A4"/>
          </p15:clr>
        </p15:guide>
        <p15:guide id="65" orient="horz" pos="272" userDrawn="1">
          <p15:clr>
            <a:srgbClr val="A4A3A4"/>
          </p15:clr>
        </p15:guide>
        <p15:guide id="66" orient="horz" pos="393" userDrawn="1">
          <p15:clr>
            <a:srgbClr val="AFE0FF"/>
          </p15:clr>
        </p15:guide>
        <p15:guide id="67" orient="horz" pos="504" userDrawn="1">
          <p15:clr>
            <a:srgbClr val="AFE0FF"/>
          </p15:clr>
        </p15:guide>
        <p15:guide id="68" orient="horz" pos="637" userDrawn="1">
          <p15:clr>
            <a:srgbClr val="AFE0FF"/>
          </p15:clr>
        </p15:guide>
        <p15:guide id="69" orient="horz" pos="754" userDrawn="1">
          <p15:clr>
            <a:srgbClr val="AFE0FF"/>
          </p15:clr>
        </p15:guide>
        <p15:guide id="70" orient="horz" pos="867" userDrawn="1">
          <p15:clr>
            <a:srgbClr val="AFE0FF"/>
          </p15:clr>
        </p15:guide>
        <p15:guide id="71" orient="horz" pos="1002" userDrawn="1">
          <p15:clr>
            <a:srgbClr val="AFE0FF"/>
          </p15:clr>
        </p15:guide>
        <p15:guide id="72" orient="horz" pos="1124" userDrawn="1">
          <p15:clr>
            <a:srgbClr val="AFE0FF"/>
          </p15:clr>
        </p15:guide>
        <p15:guide id="73" orient="horz" pos="1246" userDrawn="1">
          <p15:clr>
            <a:srgbClr val="AFE0FF"/>
          </p15:clr>
        </p15:guide>
        <p15:guide id="74" orient="horz" pos="1368" userDrawn="1">
          <p15:clr>
            <a:srgbClr val="AFE0FF"/>
          </p15:clr>
        </p15:guide>
        <p15:guide id="75" orient="horz" pos="1490" userDrawn="1">
          <p15:clr>
            <a:srgbClr val="AFE0FF"/>
          </p15:clr>
        </p15:guide>
        <p15:guide id="76" orient="horz" pos="1611" userDrawn="1">
          <p15:clr>
            <a:srgbClr val="AFE0FF"/>
          </p15:clr>
        </p15:guide>
        <p15:guide id="77" orient="horz" pos="1733" userDrawn="1">
          <p15:clr>
            <a:srgbClr val="AFE0FF"/>
          </p15:clr>
        </p15:guide>
        <p15:guide id="78" orient="horz" pos="1855" userDrawn="1">
          <p15:clr>
            <a:srgbClr val="AFE0FF"/>
          </p15:clr>
        </p15:guide>
        <p15:guide id="79" orient="horz" pos="1977" userDrawn="1">
          <p15:clr>
            <a:srgbClr val="AFE0FF"/>
          </p15:clr>
        </p15:guide>
        <p15:guide id="80" orient="horz" pos="2099" userDrawn="1">
          <p15:clr>
            <a:srgbClr val="AFE0FF"/>
          </p15:clr>
        </p15:guide>
        <p15:guide id="81" orient="horz" pos="2228" userDrawn="1">
          <p15:clr>
            <a:srgbClr val="AFE0FF"/>
          </p15:clr>
        </p15:guide>
        <p15:guide id="82" orient="horz" pos="2342" userDrawn="1">
          <p15:clr>
            <a:srgbClr val="AFE0FF"/>
          </p15:clr>
        </p15:guide>
        <p15:guide id="83" orient="horz" pos="2464" userDrawn="1">
          <p15:clr>
            <a:srgbClr val="AFE0FF"/>
          </p15:clr>
        </p15:guide>
        <p15:guide id="84" orient="horz" pos="2586" userDrawn="1">
          <p15:clr>
            <a:srgbClr val="AFE0FF"/>
          </p15:clr>
        </p15:guide>
        <p15:guide id="85" orient="horz" pos="2708" userDrawn="1">
          <p15:clr>
            <a:srgbClr val="AFE0FF"/>
          </p15:clr>
        </p15:guide>
        <p15:guide id="86" orient="horz" pos="2829" userDrawn="1">
          <p15:clr>
            <a:srgbClr val="AFE0FF"/>
          </p15:clr>
        </p15:guide>
        <p15:guide id="87" orient="horz" pos="2951" userDrawn="1">
          <p15:clr>
            <a:srgbClr val="AFE0FF"/>
          </p15:clr>
        </p15:guide>
        <p15:guide id="88" orient="horz" pos="3067" userDrawn="1">
          <p15:clr>
            <a:srgbClr val="AFE0FF"/>
          </p15:clr>
        </p15:guide>
        <p15:guide id="89" orient="horz" pos="3195" userDrawn="1">
          <p15:clr>
            <a:srgbClr val="AFE0FF"/>
          </p15:clr>
        </p15:guide>
        <p15:guide id="90" orient="horz" pos="3317" userDrawn="1">
          <p15:clr>
            <a:srgbClr val="AFE0FF"/>
          </p15:clr>
        </p15:guide>
        <p15:guide id="91" orient="horz" pos="3438" userDrawn="1">
          <p15:clr>
            <a:srgbClr val="AFE0FF"/>
          </p15:clr>
        </p15:guide>
        <p15:guide id="92" orient="horz" pos="3560" userDrawn="1">
          <p15:clr>
            <a:srgbClr val="AFE0FF"/>
          </p15:clr>
        </p15:guide>
        <p15:guide id="93" orient="horz" pos="3682" userDrawn="1">
          <p15:clr>
            <a:srgbClr val="AFE0FF"/>
          </p15:clr>
        </p15:guide>
        <p15:guide id="94" orient="horz" pos="3804" userDrawn="1">
          <p15:clr>
            <a:srgbClr val="AFE0FF"/>
          </p15:clr>
        </p15:guide>
        <p15:guide id="95" orient="horz" pos="3926" userDrawn="1">
          <p15:clr>
            <a:srgbClr val="AFE0FF"/>
          </p15:clr>
        </p15:guide>
        <p15:guide id="96" pos="3719" userDrawn="1">
          <p15:clr>
            <a:srgbClr val="AFE0FF"/>
          </p15:clr>
        </p15:guide>
        <p15:guide id="97" pos="3962" userDrawn="1">
          <p15:clr>
            <a:srgbClr val="AFE0FF"/>
          </p15:clr>
        </p15:guide>
        <p15:guide id="98" orient="horz" pos="404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394F9-7D34-4826-9988-08A3203F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72625"/>
            <a:ext cx="10456203" cy="1477328"/>
          </a:xfrm>
        </p:spPr>
        <p:txBody>
          <a:bodyPr/>
          <a:lstStyle/>
          <a:p>
            <a:r>
              <a:rPr lang="ru-RU" dirty="0"/>
              <a:t>Хранение данных </a:t>
            </a:r>
            <a:br>
              <a:rPr lang="ru-RU" dirty="0"/>
            </a:br>
            <a:r>
              <a:rPr lang="ru-RU" dirty="0"/>
              <a:t>в банках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324EB0-4384-40B5-9A0E-447EA30B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98535" y="6220889"/>
            <a:ext cx="1282403" cy="276999"/>
          </a:xfrm>
        </p:spPr>
        <p:txBody>
          <a:bodyPr/>
          <a:lstStyle/>
          <a:p>
            <a:r>
              <a:rPr lang="ru-RU" dirty="0"/>
              <a:t>15.09.2025</a:t>
            </a:r>
          </a:p>
        </p:txBody>
      </p:sp>
    </p:spTree>
    <p:extLst>
      <p:ext uri="{BB962C8B-B14F-4D97-AF65-F5344CB8AC3E}">
        <p14:creationId xmlns:p14="http://schemas.microsoft.com/office/powerpoint/2010/main" val="495533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303213" y="800101"/>
            <a:ext cx="11455400" cy="195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spcAft>
                <a:spcPts val="451"/>
              </a:spcAft>
              <a:buNone/>
            </a:pPr>
            <a:r>
              <a:rPr lang="ru-RU" sz="1600" b="1" dirty="0">
                <a:solidFill>
                  <a:schemeClr val="bg2"/>
                </a:solidFill>
              </a:rPr>
              <a:t>D</a:t>
            </a:r>
            <a:r>
              <a:rPr lang="en-US" sz="1600" b="1" dirty="0">
                <a:solidFill>
                  <a:schemeClr val="bg2"/>
                </a:solidFill>
              </a:rPr>
              <a:t>DS </a:t>
            </a:r>
            <a:r>
              <a:rPr lang="ru-RU" sz="1600" dirty="0"/>
              <a:t>— </a:t>
            </a:r>
            <a:r>
              <a:rPr lang="en-US" sz="1600" dirty="0"/>
              <a:t>detailed data store, </a:t>
            </a:r>
            <a:r>
              <a:rPr lang="ru-RU" sz="1600" dirty="0"/>
              <a:t>центральное хранилище данных, основные критерии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ru-RU" sz="1600" dirty="0"/>
              <a:t>— глубокая ретроспектива (историчность данных), </a:t>
            </a:r>
            <a:r>
              <a:rPr lang="ru-RU" sz="1600" dirty="0" err="1"/>
              <a:t>dimension</a:t>
            </a:r>
            <a:r>
              <a:rPr lang="ru-RU" sz="1600" dirty="0"/>
              <a:t>/</a:t>
            </a:r>
            <a:r>
              <a:rPr lang="ru-RU" sz="1600" dirty="0" err="1"/>
              <a:t>fact</a:t>
            </a:r>
            <a:r>
              <a:rPr lang="ru-RU" sz="1600" dirty="0"/>
              <a:t> структура оптимальная для аналитической отчетности. Частота обновления данных дискретна и занимает ощутимый промежуток времени. Стандартна ситуация когда данные ХД отстают от источников на несколько часов (до суток), но в большинстве случаев, подобное отставание не критично для стратегического анализа (например эффективности производства </a:t>
            </a:r>
            <a:r>
              <a:rPr lang="ru-RU" sz="1600" dirty="0" err="1"/>
              <a:t>cross-sale</a:t>
            </a:r>
            <a:r>
              <a:rPr lang="ru-RU" sz="1600" dirty="0"/>
              <a:t> активностей).</a:t>
            </a:r>
            <a:endParaRPr sz="1800" dirty="0"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303213" y="214314"/>
            <a:ext cx="8318500" cy="92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sz="3200" b="1" dirty="0"/>
              <a:t>Detailed Data Store</a:t>
            </a:r>
            <a:endParaRPr b="1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3D81211D-B217-403D-846B-143500B6CF56}"/>
              </a:ext>
            </a:extLst>
          </p:cNvPr>
          <p:cNvGrpSpPr/>
          <p:nvPr/>
        </p:nvGrpSpPr>
        <p:grpSpPr>
          <a:xfrm>
            <a:off x="1397409" y="2576642"/>
            <a:ext cx="8994512" cy="4067044"/>
            <a:chOff x="295135" y="1316918"/>
            <a:chExt cx="11110549" cy="5023852"/>
          </a:xfrm>
        </p:grpSpPr>
        <p:grpSp>
          <p:nvGrpSpPr>
            <p:cNvPr id="63" name="Группа 62">
              <a:extLst>
                <a:ext uri="{FF2B5EF4-FFF2-40B4-BE49-F238E27FC236}">
                  <a16:creationId xmlns:a16="http://schemas.microsoft.com/office/drawing/2014/main" id="{703BC360-B92D-43A9-B9BB-0A12AC590892}"/>
                </a:ext>
              </a:extLst>
            </p:cNvPr>
            <p:cNvGrpSpPr/>
            <p:nvPr/>
          </p:nvGrpSpPr>
          <p:grpSpPr>
            <a:xfrm>
              <a:off x="295135" y="1316918"/>
              <a:ext cx="2319312" cy="5023850"/>
              <a:chOff x="295135" y="1226223"/>
              <a:chExt cx="2319312" cy="5023850"/>
            </a:xfrm>
          </p:grpSpPr>
          <p:sp>
            <p:nvSpPr>
              <p:cNvPr id="85" name="Пузырек для мыслей: облако 84">
                <a:extLst>
                  <a:ext uri="{FF2B5EF4-FFF2-40B4-BE49-F238E27FC236}">
                    <a16:creationId xmlns:a16="http://schemas.microsoft.com/office/drawing/2014/main" id="{3CEBC01D-9AED-4DC8-B120-DCA5F087C98A}"/>
                  </a:ext>
                </a:extLst>
              </p:cNvPr>
              <p:cNvSpPr/>
              <p:nvPr/>
            </p:nvSpPr>
            <p:spPr>
              <a:xfrm>
                <a:off x="631234" y="4329888"/>
                <a:ext cx="1727155" cy="1289560"/>
              </a:xfrm>
              <a:prstGeom prst="cloudCallout">
                <a:avLst>
                  <a:gd name="adj1" fmla="val -13008"/>
                  <a:gd name="adj2" fmla="val 16526"/>
                </a:avLst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Cloud</a:t>
                </a:r>
              </a:p>
            </p:txBody>
          </p:sp>
          <p:sp>
            <p:nvSpPr>
              <p:cNvPr id="86" name="Прямоугольник: один верхний угол скругленный, другой — усеченный 85">
                <a:extLst>
                  <a:ext uri="{FF2B5EF4-FFF2-40B4-BE49-F238E27FC236}">
                    <a16:creationId xmlns:a16="http://schemas.microsoft.com/office/drawing/2014/main" id="{975AFF8A-B1D8-406F-8103-17C2B6A2CC37}"/>
                  </a:ext>
                </a:extLst>
              </p:cNvPr>
              <p:cNvSpPr/>
              <p:nvPr/>
            </p:nvSpPr>
            <p:spPr>
              <a:xfrm>
                <a:off x="670322" y="1499191"/>
                <a:ext cx="1578445" cy="970024"/>
              </a:xfrm>
              <a:prstGeom prst="snipRoundRect">
                <a:avLst>
                  <a:gd name="adj1" fmla="val 0"/>
                  <a:gd name="adj2" fmla="val 1666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f-files</a:t>
                </a:r>
              </a:p>
            </p:txBody>
          </p:sp>
          <p:sp>
            <p:nvSpPr>
              <p:cNvPr id="87" name="Овал 86">
                <a:extLst>
                  <a:ext uri="{FF2B5EF4-FFF2-40B4-BE49-F238E27FC236}">
                    <a16:creationId xmlns:a16="http://schemas.microsoft.com/office/drawing/2014/main" id="{B963C1B9-E0A3-47DA-960E-3BE6F84533DF}"/>
                  </a:ext>
                </a:extLst>
              </p:cNvPr>
              <p:cNvSpPr/>
              <p:nvPr/>
            </p:nvSpPr>
            <p:spPr>
              <a:xfrm>
                <a:off x="744202" y="2673236"/>
                <a:ext cx="1478919" cy="1478918"/>
              </a:xfrm>
              <a:prstGeom prst="ellipse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DB</a:t>
                </a:r>
              </a:p>
            </p:txBody>
          </p:sp>
          <p:sp>
            <p:nvSpPr>
              <p:cNvPr id="88" name="Овал 87">
                <a:extLst>
                  <a:ext uri="{FF2B5EF4-FFF2-40B4-BE49-F238E27FC236}">
                    <a16:creationId xmlns:a16="http://schemas.microsoft.com/office/drawing/2014/main" id="{D8C7B3E5-1BE4-4946-B00C-54025D127F3F}"/>
                  </a:ext>
                </a:extLst>
              </p:cNvPr>
              <p:cNvSpPr/>
              <p:nvPr/>
            </p:nvSpPr>
            <p:spPr>
              <a:xfrm>
                <a:off x="999757" y="5083399"/>
                <a:ext cx="494586" cy="4342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9" name="Прямоугольник: скругленные углы 88">
                <a:extLst>
                  <a:ext uri="{FF2B5EF4-FFF2-40B4-BE49-F238E27FC236}">
                    <a16:creationId xmlns:a16="http://schemas.microsoft.com/office/drawing/2014/main" id="{5D983E4F-1F44-4CC1-916E-C48412C1442A}"/>
                  </a:ext>
                </a:extLst>
              </p:cNvPr>
              <p:cNvSpPr/>
              <p:nvPr/>
            </p:nvSpPr>
            <p:spPr>
              <a:xfrm>
                <a:off x="295135" y="1226223"/>
                <a:ext cx="2319312" cy="5023850"/>
              </a:xfrm>
              <a:prstGeom prst="roundRect">
                <a:avLst>
                  <a:gd name="adj" fmla="val 8760"/>
                </a:avLst>
              </a:prstGeom>
              <a:noFill/>
              <a:ln w="57150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0" name="Прямоугольник 89">
                <a:extLst>
                  <a:ext uri="{FF2B5EF4-FFF2-40B4-BE49-F238E27FC236}">
                    <a16:creationId xmlns:a16="http://schemas.microsoft.com/office/drawing/2014/main" id="{27D2DC56-4B1D-421F-9591-F0694EC5F54F}"/>
                  </a:ext>
                </a:extLst>
              </p:cNvPr>
              <p:cNvSpPr/>
              <p:nvPr/>
            </p:nvSpPr>
            <p:spPr>
              <a:xfrm>
                <a:off x="478341" y="5677836"/>
                <a:ext cx="2032003" cy="4182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/>
                  <a:t>Sour</a:t>
                </a:r>
                <a:r>
                  <a:rPr lang="ru-RU" sz="1600" dirty="0"/>
                  <a:t>с</a:t>
                </a:r>
                <a:r>
                  <a:rPr lang="en-US" sz="1600" dirty="0"/>
                  <a:t>e systems</a:t>
                </a:r>
              </a:p>
            </p:txBody>
          </p:sp>
        </p:grpSp>
        <p:sp>
          <p:nvSpPr>
            <p:cNvPr id="64" name="Прямоугольник: скругленные углы 63">
              <a:extLst>
                <a:ext uri="{FF2B5EF4-FFF2-40B4-BE49-F238E27FC236}">
                  <a16:creationId xmlns:a16="http://schemas.microsoft.com/office/drawing/2014/main" id="{817851D7-619D-4C7C-9043-5DE7FB79397A}"/>
                </a:ext>
              </a:extLst>
            </p:cNvPr>
            <p:cNvSpPr/>
            <p:nvPr/>
          </p:nvSpPr>
          <p:spPr>
            <a:xfrm>
              <a:off x="3066904" y="1589886"/>
              <a:ext cx="6058189" cy="760809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</a:rPr>
                <a:t>ETL-processes</a:t>
              </a:r>
            </a:p>
          </p:txBody>
        </p:sp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9FD95E49-2683-4118-86C9-2AD6C8CBADA6}"/>
                </a:ext>
              </a:extLst>
            </p:cNvPr>
            <p:cNvSpPr/>
            <p:nvPr/>
          </p:nvSpPr>
          <p:spPr>
            <a:xfrm>
              <a:off x="3118695" y="2985339"/>
              <a:ext cx="1799167" cy="1185469"/>
            </a:xfrm>
            <a:prstGeom prst="roundRect">
              <a:avLst>
                <a:gd name="adj" fmla="val 35590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Staging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area</a:t>
              </a:r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6906288E-A1A0-42AD-B7E6-82FC5EBC5AFC}"/>
                </a:ext>
              </a:extLst>
            </p:cNvPr>
            <p:cNvSpPr/>
            <p:nvPr/>
          </p:nvSpPr>
          <p:spPr>
            <a:xfrm>
              <a:off x="3722861" y="5131179"/>
              <a:ext cx="494585" cy="47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7" name="Группа 66">
              <a:extLst>
                <a:ext uri="{FF2B5EF4-FFF2-40B4-BE49-F238E27FC236}">
                  <a16:creationId xmlns:a16="http://schemas.microsoft.com/office/drawing/2014/main" id="{410CF57F-7A9F-4C6C-BF9F-E6C821413D28}"/>
                </a:ext>
              </a:extLst>
            </p:cNvPr>
            <p:cNvGrpSpPr/>
            <p:nvPr/>
          </p:nvGrpSpPr>
          <p:grpSpPr>
            <a:xfrm>
              <a:off x="9629341" y="1316918"/>
              <a:ext cx="1776343" cy="5023852"/>
              <a:chOff x="663296" y="1226223"/>
              <a:chExt cx="1776343" cy="5023852"/>
            </a:xfrm>
          </p:grpSpPr>
          <p:sp>
            <p:nvSpPr>
              <p:cNvPr id="79" name="Прямоугольник: скругленные углы 78">
                <a:extLst>
                  <a:ext uri="{FF2B5EF4-FFF2-40B4-BE49-F238E27FC236}">
                    <a16:creationId xmlns:a16="http://schemas.microsoft.com/office/drawing/2014/main" id="{F6F68389-8B72-4866-BC2E-7379454903BD}"/>
                  </a:ext>
                </a:extLst>
              </p:cNvPr>
              <p:cNvSpPr/>
              <p:nvPr/>
            </p:nvSpPr>
            <p:spPr>
              <a:xfrm>
                <a:off x="1008174" y="1499191"/>
                <a:ext cx="1095366" cy="1095366"/>
              </a:xfrm>
              <a:prstGeom prst="roundRect">
                <a:avLst>
                  <a:gd name="adj" fmla="val 9328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  <p:sp>
            <p:nvSpPr>
              <p:cNvPr id="80" name="Овал 79">
                <a:extLst>
                  <a:ext uri="{FF2B5EF4-FFF2-40B4-BE49-F238E27FC236}">
                    <a16:creationId xmlns:a16="http://schemas.microsoft.com/office/drawing/2014/main" id="{1C376EEF-EEA2-411A-A719-14CAAD601921}"/>
                  </a:ext>
                </a:extLst>
              </p:cNvPr>
              <p:cNvSpPr/>
              <p:nvPr/>
            </p:nvSpPr>
            <p:spPr>
              <a:xfrm>
                <a:off x="999757" y="5040484"/>
                <a:ext cx="494585" cy="4771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1" name="Прямоугольник: скругленные углы 80">
                <a:extLst>
                  <a:ext uri="{FF2B5EF4-FFF2-40B4-BE49-F238E27FC236}">
                    <a16:creationId xmlns:a16="http://schemas.microsoft.com/office/drawing/2014/main" id="{F0225B4E-10A0-4BAC-8493-0D23AAF925B0}"/>
                  </a:ext>
                </a:extLst>
              </p:cNvPr>
              <p:cNvSpPr/>
              <p:nvPr/>
            </p:nvSpPr>
            <p:spPr>
              <a:xfrm>
                <a:off x="663296" y="1226223"/>
                <a:ext cx="1776343" cy="5023852"/>
              </a:xfrm>
              <a:prstGeom prst="roundRect">
                <a:avLst>
                  <a:gd name="adj" fmla="val 8760"/>
                </a:avLst>
              </a:prstGeom>
              <a:noFill/>
              <a:ln w="57150">
                <a:solidFill>
                  <a:schemeClr val="accent5">
                    <a:lumMod val="9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E3C2558D-EB4F-49BC-A541-CE76013D2A01}"/>
                  </a:ext>
                </a:extLst>
              </p:cNvPr>
              <p:cNvSpPr/>
              <p:nvPr/>
            </p:nvSpPr>
            <p:spPr>
              <a:xfrm>
                <a:off x="907907" y="5556905"/>
                <a:ext cx="1313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Data Marts</a:t>
                </a:r>
              </a:p>
            </p:txBody>
          </p:sp>
          <p:sp>
            <p:nvSpPr>
              <p:cNvPr id="83" name="Прямоугольник: скругленные углы 82">
                <a:extLst>
                  <a:ext uri="{FF2B5EF4-FFF2-40B4-BE49-F238E27FC236}">
                    <a16:creationId xmlns:a16="http://schemas.microsoft.com/office/drawing/2014/main" id="{19DF346E-F74A-4057-894A-9C36420AB7AD}"/>
                  </a:ext>
                </a:extLst>
              </p:cNvPr>
              <p:cNvSpPr/>
              <p:nvPr/>
            </p:nvSpPr>
            <p:spPr>
              <a:xfrm>
                <a:off x="1008174" y="2815610"/>
                <a:ext cx="1095366" cy="1095366"/>
              </a:xfrm>
              <a:prstGeom prst="roundRect">
                <a:avLst>
                  <a:gd name="adj" fmla="val 10246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  <p:sp>
            <p:nvSpPr>
              <p:cNvPr id="84" name="Прямоугольник: скругленные углы 83">
                <a:extLst>
                  <a:ext uri="{FF2B5EF4-FFF2-40B4-BE49-F238E27FC236}">
                    <a16:creationId xmlns:a16="http://schemas.microsoft.com/office/drawing/2014/main" id="{BBAF6F80-4222-4EBD-AC21-9A70609F984B}"/>
                  </a:ext>
                </a:extLst>
              </p:cNvPr>
              <p:cNvSpPr/>
              <p:nvPr/>
            </p:nvSpPr>
            <p:spPr>
              <a:xfrm>
                <a:off x="1008174" y="4132027"/>
                <a:ext cx="1095366" cy="1095366"/>
              </a:xfrm>
              <a:prstGeom prst="roundRect">
                <a:avLst>
                  <a:gd name="adj" fmla="val 11163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</p:grpSp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EEE19989-C7F0-4BED-83B2-68670CDAFBB4}"/>
                </a:ext>
              </a:extLst>
            </p:cNvPr>
            <p:cNvSpPr/>
            <p:nvPr/>
          </p:nvSpPr>
          <p:spPr>
            <a:xfrm>
              <a:off x="3066905" y="4890690"/>
              <a:ext cx="6058189" cy="76081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MetaData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CBDE99F8-2744-4383-85AB-94509CECA985}"/>
                </a:ext>
              </a:extLst>
            </p:cNvPr>
            <p:cNvSpPr/>
            <p:nvPr/>
          </p:nvSpPr>
          <p:spPr>
            <a:xfrm>
              <a:off x="5390289" y="2858118"/>
              <a:ext cx="1439910" cy="14399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ODS</a:t>
              </a:r>
            </a:p>
          </p:txBody>
        </p:sp>
        <p:sp>
          <p:nvSpPr>
            <p:cNvPr id="70" name="Знак ''плюс'' 69">
              <a:extLst>
                <a:ext uri="{FF2B5EF4-FFF2-40B4-BE49-F238E27FC236}">
                  <a16:creationId xmlns:a16="http://schemas.microsoft.com/office/drawing/2014/main" id="{A963FE74-DA89-4A5E-98DC-021EA1FF914A}"/>
                </a:ext>
              </a:extLst>
            </p:cNvPr>
            <p:cNvSpPr/>
            <p:nvPr/>
          </p:nvSpPr>
          <p:spPr>
            <a:xfrm>
              <a:off x="6891682" y="2317710"/>
              <a:ext cx="2521959" cy="2521958"/>
            </a:xfrm>
            <a:prstGeom prst="mathPlus">
              <a:avLst>
                <a:gd name="adj1" fmla="val 3178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DDS</a:t>
              </a:r>
            </a:p>
          </p:txBody>
        </p:sp>
        <p:cxnSp>
          <p:nvCxnSpPr>
            <p:cNvPr id="71" name="Прямая со стрелкой 70">
              <a:extLst>
                <a:ext uri="{FF2B5EF4-FFF2-40B4-BE49-F238E27FC236}">
                  <a16:creationId xmlns:a16="http://schemas.microsoft.com/office/drawing/2014/main" id="{5045221C-33A3-419F-B45D-0CBE9A118E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655" y="4110450"/>
              <a:ext cx="572077" cy="115047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 стрелкой 71">
              <a:extLst>
                <a:ext uri="{FF2B5EF4-FFF2-40B4-BE49-F238E27FC236}">
                  <a16:creationId xmlns:a16="http://schemas.microsoft.com/office/drawing/2014/main" id="{0E993501-1F19-4189-8D34-4CFAD534A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654" y="3590465"/>
              <a:ext cx="404021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>
              <a:extLst>
                <a:ext uri="{FF2B5EF4-FFF2-40B4-BE49-F238E27FC236}">
                  <a16:creationId xmlns:a16="http://schemas.microsoft.com/office/drawing/2014/main" id="{871A50F7-471A-40D8-B6E5-DA2C90E79D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74654" y="2062310"/>
              <a:ext cx="572078" cy="100344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>
              <a:extLst>
                <a:ext uri="{FF2B5EF4-FFF2-40B4-BE49-F238E27FC236}">
                  <a16:creationId xmlns:a16="http://schemas.microsoft.com/office/drawing/2014/main" id="{7717B7B9-48A5-444A-9355-794576312845}"/>
                </a:ext>
              </a:extLst>
            </p:cNvPr>
            <p:cNvCxnSpPr>
              <a:cxnSpLocks/>
              <a:stCxn id="69" idx="2"/>
              <a:endCxn id="65" idx="3"/>
            </p:cNvCxnSpPr>
            <p:nvPr/>
          </p:nvCxnSpPr>
          <p:spPr>
            <a:xfrm flipH="1">
              <a:off x="4917862" y="3578073"/>
              <a:ext cx="472428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F9FDD4CD-DEBF-4D35-951A-FC01D0C23DCE}"/>
                </a:ext>
              </a:extLst>
            </p:cNvPr>
            <p:cNvCxnSpPr>
              <a:cxnSpLocks/>
              <a:stCxn id="70" idx="2"/>
              <a:endCxn id="69" idx="6"/>
            </p:cNvCxnSpPr>
            <p:nvPr/>
          </p:nvCxnSpPr>
          <p:spPr>
            <a:xfrm flipH="1" flipV="1">
              <a:off x="6830199" y="3578073"/>
              <a:ext cx="395768" cy="616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7CECC568-990B-4AC5-B540-DA0B0BE07F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103" y="3578689"/>
              <a:ext cx="404021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EDD51F6F-64B5-4CCF-AC3B-FCF374DC9D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103" y="2253095"/>
              <a:ext cx="506449" cy="940476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EEF0C084-6264-4642-A85E-36C5155510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9864" y="3977202"/>
              <a:ext cx="500684" cy="853197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>
            <a:spLocks noGrp="1"/>
          </p:cNvSpPr>
          <p:nvPr>
            <p:ph type="body" idx="1"/>
          </p:nvPr>
        </p:nvSpPr>
        <p:spPr>
          <a:xfrm>
            <a:off x="321805" y="849732"/>
            <a:ext cx="11354716" cy="170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None/>
            </a:pPr>
            <a:r>
              <a:rPr lang="ru-RU" sz="1600" b="1" dirty="0" err="1">
                <a:solidFill>
                  <a:schemeClr val="bg2"/>
                </a:solidFill>
              </a:rPr>
              <a:t>Data</a:t>
            </a:r>
            <a:r>
              <a:rPr lang="ru-RU" sz="1600" b="1" dirty="0">
                <a:solidFill>
                  <a:schemeClr val="bg2"/>
                </a:solidFill>
              </a:rPr>
              <a:t> </a:t>
            </a:r>
            <a:r>
              <a:rPr lang="ru-RU" sz="1600" b="1" dirty="0" err="1">
                <a:solidFill>
                  <a:schemeClr val="bg2"/>
                </a:solidFill>
              </a:rPr>
              <a:t>Marts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ru-RU" sz="1600" dirty="0"/>
              <a:t>— отдельные области данных дифференцированные по предметным областям. Основная задачи:</a:t>
            </a:r>
            <a:endParaRPr sz="1600" dirty="0"/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разграничение доступа к данных по подразделениям и пользователям;</a:t>
            </a:r>
            <a:endParaRPr sz="1600" dirty="0"/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предоставление данных различного уровня гранулярности (агрегация данных);</a:t>
            </a:r>
            <a:endParaRPr sz="1600" dirty="0"/>
          </a:p>
          <a:p>
            <a:pPr marL="285750" indent="-285750" algn="l"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00" dirty="0"/>
              <a:t>увеличить доступность к актуальным, согласованным данным на уровне отчетов.</a:t>
            </a:r>
            <a:endParaRPr sz="1600" dirty="0"/>
          </a:p>
        </p:txBody>
      </p:sp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303213" y="214313"/>
            <a:ext cx="8318500" cy="92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 err="1"/>
              <a:t>Data</a:t>
            </a:r>
            <a:r>
              <a:rPr lang="ru-RU" sz="3200" b="1" dirty="0"/>
              <a:t> </a:t>
            </a:r>
            <a:r>
              <a:rPr lang="ru-RU" sz="3200" b="1" dirty="0" err="1"/>
              <a:t>Marts</a:t>
            </a:r>
            <a:endParaRPr sz="3200" b="1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CD0C0025-64FC-4C87-8A4E-A4EA74C25521}"/>
              </a:ext>
            </a:extLst>
          </p:cNvPr>
          <p:cNvGrpSpPr/>
          <p:nvPr/>
        </p:nvGrpSpPr>
        <p:grpSpPr>
          <a:xfrm>
            <a:off x="1501907" y="2557463"/>
            <a:ext cx="8994512" cy="4067044"/>
            <a:chOff x="295135" y="1316918"/>
            <a:chExt cx="11110549" cy="5023852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5527C39B-4739-46A1-8AD8-4F6247CBB3A4}"/>
                </a:ext>
              </a:extLst>
            </p:cNvPr>
            <p:cNvGrpSpPr/>
            <p:nvPr/>
          </p:nvGrpSpPr>
          <p:grpSpPr>
            <a:xfrm>
              <a:off x="295135" y="1316918"/>
              <a:ext cx="2319312" cy="5023850"/>
              <a:chOff x="295135" y="1226223"/>
              <a:chExt cx="2319312" cy="5023850"/>
            </a:xfrm>
          </p:grpSpPr>
          <p:sp>
            <p:nvSpPr>
              <p:cNvPr id="56" name="Пузырек для мыслей: облако 55">
                <a:extLst>
                  <a:ext uri="{FF2B5EF4-FFF2-40B4-BE49-F238E27FC236}">
                    <a16:creationId xmlns:a16="http://schemas.microsoft.com/office/drawing/2014/main" id="{CE7140B9-249C-4956-9D74-70C8C9A4777E}"/>
                  </a:ext>
                </a:extLst>
              </p:cNvPr>
              <p:cNvSpPr/>
              <p:nvPr/>
            </p:nvSpPr>
            <p:spPr>
              <a:xfrm>
                <a:off x="631234" y="4329888"/>
                <a:ext cx="1727155" cy="1289560"/>
              </a:xfrm>
              <a:prstGeom prst="cloudCallout">
                <a:avLst>
                  <a:gd name="adj1" fmla="val -13008"/>
                  <a:gd name="adj2" fmla="val 16526"/>
                </a:avLst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Cloud</a:t>
                </a:r>
              </a:p>
            </p:txBody>
          </p:sp>
          <p:sp>
            <p:nvSpPr>
              <p:cNvPr id="57" name="Прямоугольник: один верхний угол скругленный, другой — усеченный 56">
                <a:extLst>
                  <a:ext uri="{FF2B5EF4-FFF2-40B4-BE49-F238E27FC236}">
                    <a16:creationId xmlns:a16="http://schemas.microsoft.com/office/drawing/2014/main" id="{1D03514A-65B6-4FD6-BEF7-11106863AD40}"/>
                  </a:ext>
                </a:extLst>
              </p:cNvPr>
              <p:cNvSpPr/>
              <p:nvPr/>
            </p:nvSpPr>
            <p:spPr>
              <a:xfrm>
                <a:off x="670322" y="1499191"/>
                <a:ext cx="1578445" cy="970024"/>
              </a:xfrm>
              <a:prstGeom prst="snipRoundRect">
                <a:avLst>
                  <a:gd name="adj1" fmla="val 0"/>
                  <a:gd name="adj2" fmla="val 1666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f-files</a:t>
                </a:r>
              </a:p>
            </p:txBody>
          </p:sp>
          <p:sp>
            <p:nvSpPr>
              <p:cNvPr id="58" name="Овал 57">
                <a:extLst>
                  <a:ext uri="{FF2B5EF4-FFF2-40B4-BE49-F238E27FC236}">
                    <a16:creationId xmlns:a16="http://schemas.microsoft.com/office/drawing/2014/main" id="{F247C574-8C1C-4362-AA05-85850D01AE2D}"/>
                  </a:ext>
                </a:extLst>
              </p:cNvPr>
              <p:cNvSpPr/>
              <p:nvPr/>
            </p:nvSpPr>
            <p:spPr>
              <a:xfrm>
                <a:off x="744202" y="2673236"/>
                <a:ext cx="1478919" cy="1478918"/>
              </a:xfrm>
              <a:prstGeom prst="ellipse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DB</a:t>
                </a:r>
              </a:p>
            </p:txBody>
          </p:sp>
          <p:sp>
            <p:nvSpPr>
              <p:cNvPr id="59" name="Овал 58">
                <a:extLst>
                  <a:ext uri="{FF2B5EF4-FFF2-40B4-BE49-F238E27FC236}">
                    <a16:creationId xmlns:a16="http://schemas.microsoft.com/office/drawing/2014/main" id="{735C783E-C3C1-42EB-9B81-7D1DD3A84B7A}"/>
                  </a:ext>
                </a:extLst>
              </p:cNvPr>
              <p:cNvSpPr/>
              <p:nvPr/>
            </p:nvSpPr>
            <p:spPr>
              <a:xfrm>
                <a:off x="999757" y="5083399"/>
                <a:ext cx="494586" cy="4342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0" name="Прямоугольник: скругленные углы 59">
                <a:extLst>
                  <a:ext uri="{FF2B5EF4-FFF2-40B4-BE49-F238E27FC236}">
                    <a16:creationId xmlns:a16="http://schemas.microsoft.com/office/drawing/2014/main" id="{F7E818D0-C9F3-4099-9F39-61F7526A7238}"/>
                  </a:ext>
                </a:extLst>
              </p:cNvPr>
              <p:cNvSpPr/>
              <p:nvPr/>
            </p:nvSpPr>
            <p:spPr>
              <a:xfrm>
                <a:off x="295135" y="1226223"/>
                <a:ext cx="2319312" cy="5023850"/>
              </a:xfrm>
              <a:prstGeom prst="roundRect">
                <a:avLst>
                  <a:gd name="adj" fmla="val 8760"/>
                </a:avLst>
              </a:prstGeom>
              <a:noFill/>
              <a:ln w="57150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10A32F53-09E1-4C05-A2ED-F2E788DAB09F}"/>
                  </a:ext>
                </a:extLst>
              </p:cNvPr>
              <p:cNvSpPr/>
              <p:nvPr/>
            </p:nvSpPr>
            <p:spPr>
              <a:xfrm>
                <a:off x="478341" y="5677836"/>
                <a:ext cx="2032003" cy="4182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/>
                  <a:t>Sour</a:t>
                </a:r>
                <a:r>
                  <a:rPr lang="ru-RU" sz="1600" dirty="0"/>
                  <a:t>с</a:t>
                </a:r>
                <a:r>
                  <a:rPr lang="en-US" sz="1600" dirty="0"/>
                  <a:t>e systems</a:t>
                </a:r>
              </a:p>
            </p:txBody>
          </p:sp>
        </p:grpSp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FFF174D5-0305-4450-A3D9-FB8CE3467410}"/>
                </a:ext>
              </a:extLst>
            </p:cNvPr>
            <p:cNvSpPr/>
            <p:nvPr/>
          </p:nvSpPr>
          <p:spPr>
            <a:xfrm>
              <a:off x="3066904" y="1589886"/>
              <a:ext cx="6058189" cy="760809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</a:rPr>
                <a:t>ETL-processes</a:t>
              </a:r>
            </a:p>
          </p:txBody>
        </p:sp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6C12A63F-0E22-43E8-AE50-4748290E9F7E}"/>
                </a:ext>
              </a:extLst>
            </p:cNvPr>
            <p:cNvSpPr/>
            <p:nvPr/>
          </p:nvSpPr>
          <p:spPr>
            <a:xfrm>
              <a:off x="3118695" y="2985339"/>
              <a:ext cx="1799167" cy="1185469"/>
            </a:xfrm>
            <a:prstGeom prst="roundRect">
              <a:avLst>
                <a:gd name="adj" fmla="val 35590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Staging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area</a:t>
              </a: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73888CBF-C857-413E-A6CA-F8BCE6AD0E3A}"/>
                </a:ext>
              </a:extLst>
            </p:cNvPr>
            <p:cNvSpPr/>
            <p:nvPr/>
          </p:nvSpPr>
          <p:spPr>
            <a:xfrm>
              <a:off x="3722861" y="5131179"/>
              <a:ext cx="494585" cy="47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7DF6C5DC-F5B9-48D0-B475-C1A9B7AC2601}"/>
                </a:ext>
              </a:extLst>
            </p:cNvPr>
            <p:cNvGrpSpPr/>
            <p:nvPr/>
          </p:nvGrpSpPr>
          <p:grpSpPr>
            <a:xfrm>
              <a:off x="9629341" y="1316918"/>
              <a:ext cx="1776343" cy="5023852"/>
              <a:chOff x="663296" y="1226223"/>
              <a:chExt cx="1776343" cy="5023852"/>
            </a:xfrm>
          </p:grpSpPr>
          <p:sp>
            <p:nvSpPr>
              <p:cNvPr id="50" name="Прямоугольник: скругленные углы 49">
                <a:extLst>
                  <a:ext uri="{FF2B5EF4-FFF2-40B4-BE49-F238E27FC236}">
                    <a16:creationId xmlns:a16="http://schemas.microsoft.com/office/drawing/2014/main" id="{642BD29B-2744-4E83-BEF2-49A7A537F136}"/>
                  </a:ext>
                </a:extLst>
              </p:cNvPr>
              <p:cNvSpPr/>
              <p:nvPr/>
            </p:nvSpPr>
            <p:spPr>
              <a:xfrm>
                <a:off x="1008174" y="1499191"/>
                <a:ext cx="1095366" cy="1095366"/>
              </a:xfrm>
              <a:prstGeom prst="roundRect">
                <a:avLst>
                  <a:gd name="adj" fmla="val 9328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  <p:sp>
            <p:nvSpPr>
              <p:cNvPr id="51" name="Овал 50">
                <a:extLst>
                  <a:ext uri="{FF2B5EF4-FFF2-40B4-BE49-F238E27FC236}">
                    <a16:creationId xmlns:a16="http://schemas.microsoft.com/office/drawing/2014/main" id="{4B2DFE3F-C358-42C9-AD35-2D9DCD4C9D06}"/>
                  </a:ext>
                </a:extLst>
              </p:cNvPr>
              <p:cNvSpPr/>
              <p:nvPr/>
            </p:nvSpPr>
            <p:spPr>
              <a:xfrm>
                <a:off x="999757" y="5040484"/>
                <a:ext cx="494585" cy="4771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Прямоугольник: скругленные углы 51">
                <a:extLst>
                  <a:ext uri="{FF2B5EF4-FFF2-40B4-BE49-F238E27FC236}">
                    <a16:creationId xmlns:a16="http://schemas.microsoft.com/office/drawing/2014/main" id="{736A7986-C567-4980-B878-B9CE65B99C34}"/>
                  </a:ext>
                </a:extLst>
              </p:cNvPr>
              <p:cNvSpPr/>
              <p:nvPr/>
            </p:nvSpPr>
            <p:spPr>
              <a:xfrm>
                <a:off x="663296" y="1226223"/>
                <a:ext cx="1776343" cy="5023852"/>
              </a:xfrm>
              <a:prstGeom prst="roundRect">
                <a:avLst>
                  <a:gd name="adj" fmla="val 8760"/>
                </a:avLst>
              </a:prstGeom>
              <a:noFill/>
              <a:ln w="57150">
                <a:solidFill>
                  <a:schemeClr val="accent5">
                    <a:lumMod val="9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EC2BF52B-270F-4ED4-8FD4-05070683A157}"/>
                  </a:ext>
                </a:extLst>
              </p:cNvPr>
              <p:cNvSpPr/>
              <p:nvPr/>
            </p:nvSpPr>
            <p:spPr>
              <a:xfrm>
                <a:off x="907907" y="5556905"/>
                <a:ext cx="1313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Data Marts</a:t>
                </a:r>
              </a:p>
            </p:txBody>
          </p:sp>
          <p:sp>
            <p:nvSpPr>
              <p:cNvPr id="54" name="Прямоугольник: скругленные углы 53">
                <a:extLst>
                  <a:ext uri="{FF2B5EF4-FFF2-40B4-BE49-F238E27FC236}">
                    <a16:creationId xmlns:a16="http://schemas.microsoft.com/office/drawing/2014/main" id="{58A9620C-BF27-411F-8918-3527C8AFF5E5}"/>
                  </a:ext>
                </a:extLst>
              </p:cNvPr>
              <p:cNvSpPr/>
              <p:nvPr/>
            </p:nvSpPr>
            <p:spPr>
              <a:xfrm>
                <a:off x="1008174" y="2815610"/>
                <a:ext cx="1095366" cy="1095366"/>
              </a:xfrm>
              <a:prstGeom prst="roundRect">
                <a:avLst>
                  <a:gd name="adj" fmla="val 10246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  <p:sp>
            <p:nvSpPr>
              <p:cNvPr id="55" name="Прямоугольник: скругленные углы 54">
                <a:extLst>
                  <a:ext uri="{FF2B5EF4-FFF2-40B4-BE49-F238E27FC236}">
                    <a16:creationId xmlns:a16="http://schemas.microsoft.com/office/drawing/2014/main" id="{7D2D7AAA-8260-4AB4-898F-60BC1922F693}"/>
                  </a:ext>
                </a:extLst>
              </p:cNvPr>
              <p:cNvSpPr/>
              <p:nvPr/>
            </p:nvSpPr>
            <p:spPr>
              <a:xfrm>
                <a:off x="1008174" y="4132027"/>
                <a:ext cx="1095366" cy="1095366"/>
              </a:xfrm>
              <a:prstGeom prst="roundRect">
                <a:avLst>
                  <a:gd name="adj" fmla="val 11163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</p:grpSp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4C0DA7F6-2248-4F71-B9E3-96F18010C577}"/>
                </a:ext>
              </a:extLst>
            </p:cNvPr>
            <p:cNvSpPr/>
            <p:nvPr/>
          </p:nvSpPr>
          <p:spPr>
            <a:xfrm>
              <a:off x="3066905" y="4890690"/>
              <a:ext cx="6058189" cy="76081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MetaData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02307669-251F-468E-A93A-951469AD87C3}"/>
                </a:ext>
              </a:extLst>
            </p:cNvPr>
            <p:cNvSpPr/>
            <p:nvPr/>
          </p:nvSpPr>
          <p:spPr>
            <a:xfrm>
              <a:off x="5390289" y="2858118"/>
              <a:ext cx="1439910" cy="14399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ODS</a:t>
              </a:r>
            </a:p>
          </p:txBody>
        </p:sp>
        <p:sp>
          <p:nvSpPr>
            <p:cNvPr id="41" name="Знак ''плюс'' 40">
              <a:extLst>
                <a:ext uri="{FF2B5EF4-FFF2-40B4-BE49-F238E27FC236}">
                  <a16:creationId xmlns:a16="http://schemas.microsoft.com/office/drawing/2014/main" id="{A2E37336-D916-468E-9E5D-61C333B3E2C6}"/>
                </a:ext>
              </a:extLst>
            </p:cNvPr>
            <p:cNvSpPr/>
            <p:nvPr/>
          </p:nvSpPr>
          <p:spPr>
            <a:xfrm>
              <a:off x="6891682" y="2317710"/>
              <a:ext cx="2521959" cy="2521958"/>
            </a:xfrm>
            <a:prstGeom prst="mathPlus">
              <a:avLst>
                <a:gd name="adj1" fmla="val 3178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DDS</a:t>
              </a:r>
            </a:p>
          </p:txBody>
        </p: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388F8DD4-D370-4E34-94AE-5B8D32A429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655" y="4110450"/>
              <a:ext cx="572077" cy="115047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352EF493-6E41-4C08-8094-F67DBB74C7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654" y="3590465"/>
              <a:ext cx="404021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643D6EE0-153A-43F3-95F2-B3956968767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74654" y="2062310"/>
              <a:ext cx="572078" cy="100344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E2882EBC-79D7-4368-AF06-8B10BC693E27}"/>
                </a:ext>
              </a:extLst>
            </p:cNvPr>
            <p:cNvCxnSpPr>
              <a:cxnSpLocks/>
              <a:stCxn id="40" idx="2"/>
              <a:endCxn id="36" idx="3"/>
            </p:cNvCxnSpPr>
            <p:nvPr/>
          </p:nvCxnSpPr>
          <p:spPr>
            <a:xfrm flipH="1">
              <a:off x="4917862" y="3578073"/>
              <a:ext cx="472428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5B70A8AB-83D9-4D60-AE12-FF6B0DCBC5F9}"/>
                </a:ext>
              </a:extLst>
            </p:cNvPr>
            <p:cNvCxnSpPr>
              <a:cxnSpLocks/>
              <a:stCxn id="41" idx="2"/>
              <a:endCxn id="40" idx="6"/>
            </p:cNvCxnSpPr>
            <p:nvPr/>
          </p:nvCxnSpPr>
          <p:spPr>
            <a:xfrm flipH="1" flipV="1">
              <a:off x="6830199" y="3578073"/>
              <a:ext cx="395768" cy="616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229B8CD1-A097-4819-A3F3-C735A57248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103" y="3578689"/>
              <a:ext cx="404021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EC71E9CD-3721-4EA8-A2DA-187E7EAE73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103" y="2253095"/>
              <a:ext cx="506449" cy="940476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5C92DC03-A70B-4C99-98B1-1EFF846434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9864" y="3977202"/>
              <a:ext cx="500684" cy="853197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B0D83AC5-1A85-41AA-87D9-F13F59BD30C5}"/>
              </a:ext>
            </a:extLst>
          </p:cNvPr>
          <p:cNvSpPr/>
          <p:nvPr/>
        </p:nvSpPr>
        <p:spPr>
          <a:xfrm>
            <a:off x="7727950" y="1598001"/>
            <a:ext cx="4029075" cy="3877897"/>
          </a:xfrm>
          <a:prstGeom prst="roundRect">
            <a:avLst>
              <a:gd name="adj" fmla="val 7167"/>
            </a:avLst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schemeClr val="bg1">
                <a:lumMod val="50000"/>
                <a:alpha val="27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293977" y="212872"/>
            <a:ext cx="8318500" cy="92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 err="1"/>
              <a:t>Нереляционные</a:t>
            </a:r>
            <a:r>
              <a:rPr lang="ru-RU" sz="3200" b="1" dirty="0"/>
              <a:t> базы </a:t>
            </a:r>
            <a:endParaRPr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AD227-8619-401B-6CA8-B5972E4ADC07}"/>
              </a:ext>
            </a:extLst>
          </p:cNvPr>
          <p:cNvSpPr txBox="1"/>
          <p:nvPr/>
        </p:nvSpPr>
        <p:spPr>
          <a:xfrm>
            <a:off x="341368" y="1342628"/>
            <a:ext cx="7269475" cy="4308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600" b="1" i="0" dirty="0" err="1">
                <a:solidFill>
                  <a:schemeClr val="bg2"/>
                </a:solidFill>
                <a:effectLst/>
                <a:highlight>
                  <a:srgbClr val="FFFFFF"/>
                </a:highlight>
                <a:latin typeface="+mj-lt"/>
              </a:rPr>
              <a:t>Нереляционные</a:t>
            </a:r>
            <a:r>
              <a:rPr lang="ru-RU" sz="1600" b="1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+mj-lt"/>
              </a:rPr>
              <a:t> базы данных (</a:t>
            </a:r>
            <a:r>
              <a:rPr lang="ru-RU" sz="1600" b="1" i="0" dirty="0" err="1">
                <a:solidFill>
                  <a:schemeClr val="bg2"/>
                </a:solidFill>
                <a:effectLst/>
                <a:highlight>
                  <a:srgbClr val="FFFFFF"/>
                </a:highlight>
                <a:latin typeface="+mj-lt"/>
              </a:rPr>
              <a:t>NoSQL</a:t>
            </a:r>
            <a:r>
              <a:rPr lang="ru-RU" sz="1600" b="1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+mj-lt"/>
              </a:rPr>
              <a:t>)</a:t>
            </a: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 — это базы, которые хранят данные без чётких связей друг с другом и чёткой структуры.</a:t>
            </a:r>
          </a:p>
          <a:p>
            <a:pPr algn="l"/>
            <a:endParaRPr lang="ru-RU" sz="16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algn="l"/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Вместо структурированных таблиц внутри базы находится множество разнородных документов.</a:t>
            </a:r>
            <a:endParaRPr lang="ru-RU" sz="1600" dirty="0">
              <a:solidFill>
                <a:srgbClr val="333333"/>
              </a:solidFill>
              <a:highlight>
                <a:srgbClr val="FFFFFF"/>
              </a:highlight>
              <a:latin typeface="+mj-lt"/>
            </a:endParaRPr>
          </a:p>
          <a:p>
            <a:pPr algn="l"/>
            <a:endParaRPr lang="ru-RU" sz="16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+mj-lt"/>
            </a:endParaRPr>
          </a:p>
          <a:p>
            <a:pPr algn="l">
              <a:spcAft>
                <a:spcPts val="1200"/>
              </a:spcAft>
            </a:pP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Особенности </a:t>
            </a:r>
            <a:r>
              <a:rPr lang="ru-RU" sz="1600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нереляционных</a:t>
            </a: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 баз данных: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схема данных является динамической и может </a:t>
            </a:r>
            <a:b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</a:b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меняться в любой момент времени;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к данным сложнее получить доступ;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такие СУБД отличаются производительностью и скоростью;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j-lt"/>
              </a:rPr>
              <a:t>подходят для хранения больших объёмов неструктурированной информации, а также для быстрой разработки и тестирования гипотез.</a:t>
            </a:r>
          </a:p>
          <a:p>
            <a:pPr algn="l"/>
            <a:endParaRPr lang="ru-RU" sz="16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+mj-lt"/>
            </a:endParaRP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5A32CECB-CC9D-F00A-B6A4-A17070C32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8" r="17694"/>
          <a:stretch/>
        </p:blipFill>
        <p:spPr bwMode="auto">
          <a:xfrm>
            <a:off x="8446397" y="2255346"/>
            <a:ext cx="2592179" cy="224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63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>
            <a:spLocks noGrp="1"/>
          </p:cNvSpPr>
          <p:nvPr>
            <p:ph type="title"/>
          </p:nvPr>
        </p:nvSpPr>
        <p:spPr>
          <a:xfrm>
            <a:off x="293977" y="227614"/>
            <a:ext cx="8318500" cy="92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 err="1"/>
              <a:t>Нереляционные</a:t>
            </a:r>
            <a:r>
              <a:rPr lang="ru-RU" sz="3200" b="1" dirty="0"/>
              <a:t> базы в банках</a:t>
            </a:r>
            <a:endParaRPr sz="3200" b="1" dirty="0"/>
          </a:p>
        </p:txBody>
      </p:sp>
      <p:sp>
        <p:nvSpPr>
          <p:cNvPr id="17" name="Арка 16">
            <a:extLst>
              <a:ext uri="{FF2B5EF4-FFF2-40B4-BE49-F238E27FC236}">
                <a16:creationId xmlns:a16="http://schemas.microsoft.com/office/drawing/2014/main" id="{1FE83202-D40D-4E6B-A929-14189B17CAF2}"/>
              </a:ext>
            </a:extLst>
          </p:cNvPr>
          <p:cNvSpPr/>
          <p:nvPr/>
        </p:nvSpPr>
        <p:spPr>
          <a:xfrm>
            <a:off x="-3190669" y="1267754"/>
            <a:ext cx="5166954" cy="5166954"/>
          </a:xfrm>
          <a:prstGeom prst="blockArc">
            <a:avLst>
              <a:gd name="adj1" fmla="val 17037360"/>
              <a:gd name="adj2" fmla="val 4605161"/>
              <a:gd name="adj3" fmla="val 166"/>
            </a:avLst>
          </a:prstGeom>
          <a:ln w="28575"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4D8E9061-94C7-4B84-842D-31CF07B6EB83}"/>
              </a:ext>
            </a:extLst>
          </p:cNvPr>
          <p:cNvSpPr/>
          <p:nvPr/>
        </p:nvSpPr>
        <p:spPr>
          <a:xfrm>
            <a:off x="1845201" y="3311231"/>
            <a:ext cx="9529237" cy="1080000"/>
          </a:xfrm>
          <a:prstGeom prst="roundRect">
            <a:avLst>
              <a:gd name="adj" fmla="val 11205"/>
            </a:avLst>
          </a:prstGeom>
          <a:solidFill>
            <a:srgbClr val="A4BC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4FBA7F8F-4005-4084-BC37-9B6DDB279BB7}"/>
              </a:ext>
            </a:extLst>
          </p:cNvPr>
          <p:cNvSpPr/>
          <p:nvPr/>
        </p:nvSpPr>
        <p:spPr>
          <a:xfrm>
            <a:off x="2672550" y="3589621"/>
            <a:ext cx="8389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dirty="0"/>
              <a:t>Продвинутая аналитика данных, моделирование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6470563-18A3-4742-B44E-18AD787C6EC0}"/>
              </a:ext>
            </a:extLst>
          </p:cNvPr>
          <p:cNvSpPr/>
          <p:nvPr/>
        </p:nvSpPr>
        <p:spPr>
          <a:xfrm>
            <a:off x="1436284" y="1732794"/>
            <a:ext cx="6866341" cy="1080000"/>
          </a:xfrm>
          <a:prstGeom prst="roundRect">
            <a:avLst>
              <a:gd name="adj" fmla="val 1120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09EC8BDA-8D09-491E-A529-97A2D26D4D25}"/>
              </a:ext>
            </a:extLst>
          </p:cNvPr>
          <p:cNvSpPr/>
          <p:nvPr/>
        </p:nvSpPr>
        <p:spPr>
          <a:xfrm>
            <a:off x="896284" y="1732794"/>
            <a:ext cx="1080000" cy="1080000"/>
          </a:xfrm>
          <a:prstGeom prst="ellipse">
            <a:avLst/>
          </a:prstGeom>
          <a:ln w="38100"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09BEAB43-B059-48ED-B096-E4E32E12772A}"/>
              </a:ext>
            </a:extLst>
          </p:cNvPr>
          <p:cNvSpPr/>
          <p:nvPr/>
        </p:nvSpPr>
        <p:spPr>
          <a:xfrm>
            <a:off x="1436285" y="3311231"/>
            <a:ext cx="1080000" cy="1080000"/>
          </a:xfrm>
          <a:prstGeom prst="ellipse">
            <a:avLst/>
          </a:prstGeom>
          <a:ln w="38100">
            <a:solidFill>
              <a:srgbClr val="A4BCD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ru-RU"/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E63943DD-1D33-49D7-8963-2E0F5BB0A7DB}"/>
              </a:ext>
            </a:extLst>
          </p:cNvPr>
          <p:cNvGrpSpPr/>
          <p:nvPr/>
        </p:nvGrpSpPr>
        <p:grpSpPr>
          <a:xfrm>
            <a:off x="896285" y="4887586"/>
            <a:ext cx="5337367" cy="1080000"/>
            <a:chOff x="896285" y="4749573"/>
            <a:chExt cx="5337367" cy="1080000"/>
          </a:xfrm>
        </p:grpSpPr>
        <p:sp>
          <p:nvSpPr>
            <p:cNvPr id="24" name="Прямоугольник: скругленные углы 23">
              <a:extLst>
                <a:ext uri="{FF2B5EF4-FFF2-40B4-BE49-F238E27FC236}">
                  <a16:creationId xmlns:a16="http://schemas.microsoft.com/office/drawing/2014/main" id="{11DD260B-8882-4A5C-A99E-B66E28946E72}"/>
                </a:ext>
              </a:extLst>
            </p:cNvPr>
            <p:cNvSpPr/>
            <p:nvPr/>
          </p:nvSpPr>
          <p:spPr>
            <a:xfrm>
              <a:off x="1436284" y="4749573"/>
              <a:ext cx="4797368" cy="1080000"/>
            </a:xfrm>
            <a:prstGeom prst="roundRect">
              <a:avLst>
                <a:gd name="adj" fmla="val 1120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70377F77-91F6-4D03-B09C-B65F3ABD4F07}"/>
                </a:ext>
              </a:extLst>
            </p:cNvPr>
            <p:cNvSpPr/>
            <p:nvPr/>
          </p:nvSpPr>
          <p:spPr>
            <a:xfrm>
              <a:off x="2375271" y="5027963"/>
              <a:ext cx="304762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2800" dirty="0">
                  <a:solidFill>
                    <a:schemeClr val="bg1"/>
                  </a:solidFill>
                </a:rPr>
                <a:t>Machine Learning</a:t>
              </a:r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C8E31608-41B5-4168-AFAC-8216428B7113}"/>
                </a:ext>
              </a:extLst>
            </p:cNvPr>
            <p:cNvSpPr/>
            <p:nvPr/>
          </p:nvSpPr>
          <p:spPr>
            <a:xfrm>
              <a:off x="896285" y="4749573"/>
              <a:ext cx="1080000" cy="1080000"/>
            </a:xfrm>
            <a:prstGeom prst="ellips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4F50C485-4829-407A-B089-8D732D608063}"/>
              </a:ext>
            </a:extLst>
          </p:cNvPr>
          <p:cNvSpPr/>
          <p:nvPr/>
        </p:nvSpPr>
        <p:spPr>
          <a:xfrm>
            <a:off x="2457843" y="1987006"/>
            <a:ext cx="49476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dirty="0">
                <a:solidFill>
                  <a:schemeClr val="bg1"/>
                </a:solidFill>
              </a:rPr>
              <a:t>Рекомендательные системы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169BB1C-F2E8-4504-AA0A-F4F25D5A36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4172" y="3607359"/>
            <a:ext cx="505482" cy="505482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AF89BD8B-EB7D-4B1E-BA47-7464D452DC1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7551" y="5165976"/>
            <a:ext cx="497466" cy="497466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C984FF2-52FF-43E0-938C-60533CB5DD6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7551" y="2012189"/>
            <a:ext cx="472854" cy="47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28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411" y="2025510"/>
            <a:ext cx="9415914" cy="147732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Основные сущности банковского бизнеса: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C396365-09BE-4B17-BC81-AC7A09A93E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761" y="3588184"/>
            <a:ext cx="9415914" cy="498598"/>
          </a:xfrm>
        </p:spPr>
        <p:txBody>
          <a:bodyPr/>
          <a:lstStyle/>
          <a:p>
            <a:r>
              <a:rPr lang="ru-RU" sz="3600" dirty="0"/>
              <a:t>клиент, счет, продукт, транзакция</a:t>
            </a:r>
          </a:p>
        </p:txBody>
      </p:sp>
    </p:spTree>
    <p:extLst>
      <p:ext uri="{BB962C8B-B14F-4D97-AF65-F5344CB8AC3E}">
        <p14:creationId xmlns:p14="http://schemas.microsoft.com/office/powerpoint/2010/main" val="1576062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41764"/>
            <a:ext cx="9616256" cy="393954"/>
          </a:xfrm>
        </p:spPr>
        <p:txBody>
          <a:bodyPr/>
          <a:lstStyle/>
          <a:p>
            <a:r>
              <a:rPr lang="ru-RU" sz="3200" dirty="0"/>
              <a:t>Сущности в хранилищах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1149784"/>
            <a:ext cx="8933054" cy="773112"/>
          </a:xfrm>
        </p:spPr>
        <p:txBody>
          <a:bodyPr/>
          <a:lstStyle/>
          <a:p>
            <a:r>
              <a:rPr lang="ru-RU" sz="1600" dirty="0"/>
              <a:t>Под сущностью понимают отдельный высокоуровневый элемент системы, обладающий своим набором характеристик, которые присущи всем составляющим этой сущности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48D863-7294-4092-84CF-510D86E0A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6" t="3349" b="6680"/>
          <a:stretch/>
        </p:blipFill>
        <p:spPr>
          <a:xfrm>
            <a:off x="0" y="2068945"/>
            <a:ext cx="12192000" cy="478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30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71EA658-3FB3-96A1-9127-91F6826A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93954"/>
          </a:xfrm>
        </p:spPr>
        <p:txBody>
          <a:bodyPr/>
          <a:lstStyle/>
          <a:p>
            <a:r>
              <a:rPr lang="ru-RU" sz="3200" dirty="0"/>
              <a:t>Сущность «клиент»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D03D118D-F7C8-0884-D10F-968E6DFAC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6" b="4082"/>
          <a:stretch/>
        </p:blipFill>
        <p:spPr bwMode="auto">
          <a:xfrm>
            <a:off x="1689761" y="936723"/>
            <a:ext cx="8812477" cy="536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10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5B1C749-9A2D-4AC9-62FA-F16089C712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011238"/>
            <a:ext cx="10863454" cy="215444"/>
          </a:xfrm>
        </p:spPr>
        <p:txBody>
          <a:bodyPr/>
          <a:lstStyle/>
          <a:p>
            <a:r>
              <a:rPr lang="ru-RU" sz="1400" b="1" dirty="0"/>
              <a:t>Клиентская атрибутика различается в зависимости от типа контрагента </a:t>
            </a:r>
            <a:r>
              <a:rPr lang="ru-RU" sz="1400" dirty="0">
                <a:solidFill>
                  <a:schemeClr val="tx1"/>
                </a:solidFill>
              </a:rPr>
              <a:t>— физическое или юридическое лицо.</a:t>
            </a:r>
            <a:endParaRPr lang="ru-RU" sz="14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71EA658-3FB3-96A1-9127-91F6826AA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93954"/>
          </a:xfrm>
        </p:spPr>
        <p:txBody>
          <a:bodyPr/>
          <a:lstStyle/>
          <a:p>
            <a:r>
              <a:rPr lang="ru-RU" sz="3200" dirty="0"/>
              <a:t>Описание сущности «клиент»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DA8A56-908D-B019-A1D5-4B29E0CAAD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1292925"/>
            <a:ext cx="11012055" cy="2641766"/>
          </a:xfrm>
        </p:spPr>
        <p:txBody>
          <a:bodyPr/>
          <a:lstStyle/>
          <a:p>
            <a:r>
              <a:rPr lang="ru-RU" b="1" dirty="0">
                <a:solidFill>
                  <a:schemeClr val="bg2"/>
                </a:solidFill>
              </a:rPr>
              <a:t>У физических лиц должны быть: </a:t>
            </a:r>
            <a:r>
              <a:rPr lang="ru-RU" dirty="0"/>
              <a:t>номер паспорта, ИНН, СНИЛС, дата рождения, телефон и почта, адрес регистрации и адрес проживания, место работы или учебы.</a:t>
            </a:r>
          </a:p>
          <a:p>
            <a:r>
              <a:rPr lang="ru-RU" b="1" dirty="0">
                <a:solidFill>
                  <a:schemeClr val="bg2"/>
                </a:solidFill>
              </a:rPr>
              <a:t>У юридических лиц перечень атрибутов шире: </a:t>
            </a:r>
            <a:r>
              <a:rPr lang="ru-RU" dirty="0"/>
              <a:t>ОКАТО, ИНН, ОКПО, дата регистрации, регион регистрации, юридический адрес, организационно-правовая форма, ФИО генерального директора.</a:t>
            </a:r>
          </a:p>
          <a:p>
            <a:r>
              <a:rPr lang="ru-RU" b="1" dirty="0">
                <a:solidFill>
                  <a:schemeClr val="bg2"/>
                </a:solidFill>
              </a:rPr>
              <a:t>В моделях хранилищ клиенты могут быть одновременно в нескольких ролях: </a:t>
            </a:r>
            <a:r>
              <a:rPr lang="ru-RU" dirty="0"/>
              <a:t>как физическое лицо, как самозанятый, как сотрудник банка. Для унификации записи о клиенте используется «золотая запись» или «золотая карточка» клиента.</a:t>
            </a:r>
          </a:p>
          <a:p>
            <a:r>
              <a:rPr lang="ru-RU" dirty="0"/>
              <a:t>Клиенты могут находиться друг с другом в различных взаимосвязях. </a:t>
            </a:r>
            <a:br>
              <a:rPr lang="ru-RU" dirty="0"/>
            </a:br>
            <a:r>
              <a:rPr lang="ru-RU" dirty="0"/>
              <a:t>Например, в сделках с гарантиями бенефициар и принципал — разные лица, связанные с одной и той же сделкой.</a:t>
            </a: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11ECADD4-7594-46A0-BD9E-D9AF977B86A9}"/>
              </a:ext>
            </a:extLst>
          </p:cNvPr>
          <p:cNvGrpSpPr/>
          <p:nvPr/>
        </p:nvGrpSpPr>
        <p:grpSpPr>
          <a:xfrm>
            <a:off x="1447503" y="3539532"/>
            <a:ext cx="9022531" cy="2987675"/>
            <a:chOff x="1447503" y="3429000"/>
            <a:chExt cx="9022531" cy="2987675"/>
          </a:xfrm>
        </p:grpSpPr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A4636E30-8367-4EF9-B8E8-F4C042257B0F}"/>
                </a:ext>
              </a:extLst>
            </p:cNvPr>
            <p:cNvGrpSpPr/>
            <p:nvPr/>
          </p:nvGrpSpPr>
          <p:grpSpPr>
            <a:xfrm>
              <a:off x="1732766" y="3960019"/>
              <a:ext cx="6512580" cy="1360427"/>
              <a:chOff x="-3345806" y="3865943"/>
              <a:chExt cx="9100971" cy="1360427"/>
            </a:xfrm>
            <a:noFill/>
          </p:grpSpPr>
          <p:sp>
            <p:nvSpPr>
              <p:cNvPr id="46" name="Прямоугольник 45">
                <a:extLst>
                  <a:ext uri="{FF2B5EF4-FFF2-40B4-BE49-F238E27FC236}">
                    <a16:creationId xmlns:a16="http://schemas.microsoft.com/office/drawing/2014/main" id="{A5875C81-84B9-4C15-A38D-B7D40F164F66}"/>
                  </a:ext>
                </a:extLst>
              </p:cNvPr>
              <p:cNvSpPr/>
              <p:nvPr/>
            </p:nvSpPr>
            <p:spPr>
              <a:xfrm>
                <a:off x="884985" y="4748600"/>
                <a:ext cx="3178911" cy="307777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400" dirty="0"/>
                  <a:t>3. Прямая гарантия</a:t>
                </a:r>
              </a:p>
            </p:txBody>
          </p:sp>
          <p:cxnSp>
            <p:nvCxnSpPr>
              <p:cNvPr id="45" name="Прямая со стрелкой 44">
                <a:extLst>
                  <a:ext uri="{FF2B5EF4-FFF2-40B4-BE49-F238E27FC236}">
                    <a16:creationId xmlns:a16="http://schemas.microsoft.com/office/drawing/2014/main" id="{2258077C-D6A8-4468-8512-CE9AFF7FABED}"/>
                  </a:ext>
                </a:extLst>
              </p:cNvPr>
              <p:cNvCxnSpPr>
                <a:cxnSpLocks/>
                <a:stCxn id="10" idx="1"/>
              </p:cNvCxnSpPr>
              <p:nvPr/>
            </p:nvCxnSpPr>
            <p:spPr>
              <a:xfrm flipH="1">
                <a:off x="-3345806" y="3865943"/>
                <a:ext cx="9100971" cy="1360427"/>
              </a:xfrm>
              <a:prstGeom prst="straightConnector1">
                <a:avLst/>
              </a:prstGeom>
              <a:grpFill/>
              <a:ln w="28575">
                <a:solidFill>
                  <a:schemeClr val="accent5">
                    <a:lumMod val="75000"/>
                  </a:schemeClr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E88C276D-0C1B-4696-A8B0-435D3B6CA517}"/>
                </a:ext>
              </a:extLst>
            </p:cNvPr>
            <p:cNvGrpSpPr/>
            <p:nvPr/>
          </p:nvGrpSpPr>
          <p:grpSpPr>
            <a:xfrm>
              <a:off x="1447503" y="3429000"/>
              <a:ext cx="2144326" cy="1062037"/>
              <a:chOff x="432619" y="3429000"/>
              <a:chExt cx="2144326" cy="1062037"/>
            </a:xfrm>
          </p:grpSpPr>
          <p:sp>
            <p:nvSpPr>
              <p:cNvPr id="5" name="Прямоугольник: скругленные углы 4">
                <a:extLst>
                  <a:ext uri="{FF2B5EF4-FFF2-40B4-BE49-F238E27FC236}">
                    <a16:creationId xmlns:a16="http://schemas.microsoft.com/office/drawing/2014/main" id="{B2FED71B-0695-4467-B35E-F5E62AEFBB83}"/>
                  </a:ext>
                </a:extLst>
              </p:cNvPr>
              <p:cNvSpPr/>
              <p:nvPr/>
            </p:nvSpPr>
            <p:spPr>
              <a:xfrm>
                <a:off x="432619" y="3429000"/>
                <a:ext cx="2144326" cy="1062037"/>
              </a:xfrm>
              <a:prstGeom prst="roundRect">
                <a:avLst>
                  <a:gd name="adj" fmla="val 12575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" name="Прямоугольник 5">
                <a:extLst>
                  <a:ext uri="{FF2B5EF4-FFF2-40B4-BE49-F238E27FC236}">
                    <a16:creationId xmlns:a16="http://schemas.microsoft.com/office/drawing/2014/main" id="{33214D10-DF07-46E1-A5FD-FC91BBEA50F7}"/>
                  </a:ext>
                </a:extLst>
              </p:cNvPr>
              <p:cNvSpPr/>
              <p:nvPr/>
            </p:nvSpPr>
            <p:spPr>
              <a:xfrm>
                <a:off x="578202" y="3636853"/>
                <a:ext cx="1774846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b="1" dirty="0"/>
                  <a:t>Банк</a:t>
                </a:r>
                <a:br>
                  <a:rPr lang="ru-RU" b="1" dirty="0"/>
                </a:br>
                <a:r>
                  <a:rPr lang="ru-RU" b="1" dirty="0"/>
                  <a:t>Бенефициара</a:t>
                </a:r>
              </a:p>
            </p:txBody>
          </p:sp>
        </p:grpSp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4091A40B-6376-4601-BCC8-81ABB4279794}"/>
                </a:ext>
              </a:extLst>
            </p:cNvPr>
            <p:cNvGrpSpPr/>
            <p:nvPr/>
          </p:nvGrpSpPr>
          <p:grpSpPr>
            <a:xfrm>
              <a:off x="1447503" y="5354638"/>
              <a:ext cx="2144326" cy="1062037"/>
              <a:chOff x="432619" y="4976813"/>
              <a:chExt cx="2144326" cy="1062037"/>
            </a:xfrm>
          </p:grpSpPr>
          <p:sp>
            <p:nvSpPr>
              <p:cNvPr id="8" name="Прямоугольник: скругленные углы 7">
                <a:extLst>
                  <a:ext uri="{FF2B5EF4-FFF2-40B4-BE49-F238E27FC236}">
                    <a16:creationId xmlns:a16="http://schemas.microsoft.com/office/drawing/2014/main" id="{211CB69E-5A25-403C-9640-9A9804073F72}"/>
                  </a:ext>
                </a:extLst>
              </p:cNvPr>
              <p:cNvSpPr/>
              <p:nvPr/>
            </p:nvSpPr>
            <p:spPr>
              <a:xfrm>
                <a:off x="432619" y="4976813"/>
                <a:ext cx="2144326" cy="1062037"/>
              </a:xfrm>
              <a:prstGeom prst="roundRect">
                <a:avLst>
                  <a:gd name="adj" fmla="val 12575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" name="Прямоугольник 8">
                <a:extLst>
                  <a:ext uri="{FF2B5EF4-FFF2-40B4-BE49-F238E27FC236}">
                    <a16:creationId xmlns:a16="http://schemas.microsoft.com/office/drawing/2014/main" id="{9CEF97C3-B16B-4F00-92D1-361080DBBC7E}"/>
                  </a:ext>
                </a:extLst>
              </p:cNvPr>
              <p:cNvSpPr/>
              <p:nvPr/>
            </p:nvSpPr>
            <p:spPr>
              <a:xfrm>
                <a:off x="642322" y="5323165"/>
                <a:ext cx="16466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b="1" dirty="0"/>
                  <a:t>Бенефициар</a:t>
                </a:r>
              </a:p>
            </p:txBody>
          </p:sp>
        </p:grpSp>
        <p:grpSp>
          <p:nvGrpSpPr>
            <p:cNvPr id="16" name="Группа 15">
              <a:extLst>
                <a:ext uri="{FF2B5EF4-FFF2-40B4-BE49-F238E27FC236}">
                  <a16:creationId xmlns:a16="http://schemas.microsoft.com/office/drawing/2014/main" id="{3A1FA3A8-3293-4BAE-8FE6-0B3B39073E0A}"/>
                </a:ext>
              </a:extLst>
            </p:cNvPr>
            <p:cNvGrpSpPr/>
            <p:nvPr/>
          </p:nvGrpSpPr>
          <p:grpSpPr>
            <a:xfrm>
              <a:off x="8245346" y="3429000"/>
              <a:ext cx="2144326" cy="1062037"/>
              <a:chOff x="3706622" y="3429000"/>
              <a:chExt cx="2144326" cy="1062037"/>
            </a:xfrm>
          </p:grpSpPr>
          <p:sp>
            <p:nvSpPr>
              <p:cNvPr id="10" name="Прямоугольник: скругленные углы 9">
                <a:extLst>
                  <a:ext uri="{FF2B5EF4-FFF2-40B4-BE49-F238E27FC236}">
                    <a16:creationId xmlns:a16="http://schemas.microsoft.com/office/drawing/2014/main" id="{ECB0291B-C7F4-4533-A386-7C62927BAB19}"/>
                  </a:ext>
                </a:extLst>
              </p:cNvPr>
              <p:cNvSpPr/>
              <p:nvPr/>
            </p:nvSpPr>
            <p:spPr>
              <a:xfrm>
                <a:off x="3706622" y="3429000"/>
                <a:ext cx="2144326" cy="1062037"/>
              </a:xfrm>
              <a:prstGeom prst="roundRect">
                <a:avLst>
                  <a:gd name="adj" fmla="val 12575"/>
                </a:avLst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459639CC-04B1-4B9C-BBFB-094545AFE61A}"/>
                  </a:ext>
                </a:extLst>
              </p:cNvPr>
              <p:cNvSpPr/>
              <p:nvPr/>
            </p:nvSpPr>
            <p:spPr>
              <a:xfrm>
                <a:off x="3960191" y="3636853"/>
                <a:ext cx="160033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b="1" dirty="0"/>
                  <a:t>Банк</a:t>
                </a:r>
                <a:br>
                  <a:rPr lang="ru-RU" b="1" dirty="0"/>
                </a:br>
                <a:r>
                  <a:rPr lang="ru-RU" b="1" dirty="0"/>
                  <a:t>Принципала</a:t>
                </a:r>
              </a:p>
            </p:txBody>
          </p:sp>
        </p:grp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14492492-B30A-445C-8630-00DFD433F0C9}"/>
                </a:ext>
              </a:extLst>
            </p:cNvPr>
            <p:cNvGrpSpPr/>
            <p:nvPr/>
          </p:nvGrpSpPr>
          <p:grpSpPr>
            <a:xfrm>
              <a:off x="8245346" y="5354637"/>
              <a:ext cx="2144326" cy="1062037"/>
              <a:chOff x="3706622" y="4976813"/>
              <a:chExt cx="2144326" cy="1062037"/>
            </a:xfrm>
          </p:grpSpPr>
          <p:sp>
            <p:nvSpPr>
              <p:cNvPr id="12" name="Прямоугольник: скругленные углы 11">
                <a:extLst>
                  <a:ext uri="{FF2B5EF4-FFF2-40B4-BE49-F238E27FC236}">
                    <a16:creationId xmlns:a16="http://schemas.microsoft.com/office/drawing/2014/main" id="{9BE50AC0-40C1-4660-B296-A81FC2D2AD6E}"/>
                  </a:ext>
                </a:extLst>
              </p:cNvPr>
              <p:cNvSpPr/>
              <p:nvPr/>
            </p:nvSpPr>
            <p:spPr>
              <a:xfrm>
                <a:off x="3706622" y="4976813"/>
                <a:ext cx="2144326" cy="1062037"/>
              </a:xfrm>
              <a:prstGeom prst="roundRect">
                <a:avLst>
                  <a:gd name="adj" fmla="val 12575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Прямоугольник 12">
                <a:extLst>
                  <a:ext uri="{FF2B5EF4-FFF2-40B4-BE49-F238E27FC236}">
                    <a16:creationId xmlns:a16="http://schemas.microsoft.com/office/drawing/2014/main" id="{A1A6057C-34EA-432B-9978-CC8339CD2A55}"/>
                  </a:ext>
                </a:extLst>
              </p:cNvPr>
              <p:cNvSpPr/>
              <p:nvPr/>
            </p:nvSpPr>
            <p:spPr>
              <a:xfrm>
                <a:off x="4042045" y="5323165"/>
                <a:ext cx="14734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ru-RU" b="1" dirty="0"/>
                  <a:t>Принципал</a:t>
                </a:r>
              </a:p>
            </p:txBody>
          </p:sp>
        </p:grpSp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08AFC073-0A73-47D7-9EE7-87A8FA57EEDA}"/>
                </a:ext>
              </a:extLst>
            </p:cNvPr>
            <p:cNvGrpSpPr/>
            <p:nvPr/>
          </p:nvGrpSpPr>
          <p:grpSpPr>
            <a:xfrm>
              <a:off x="8498915" y="4491037"/>
              <a:ext cx="1971119" cy="863601"/>
              <a:chOff x="591756" y="4491037"/>
              <a:chExt cx="2754530" cy="863601"/>
            </a:xfrm>
            <a:noFill/>
          </p:grpSpPr>
          <p:cxnSp>
            <p:nvCxnSpPr>
              <p:cNvPr id="25" name="Прямая со стрелкой 24">
                <a:extLst>
                  <a:ext uri="{FF2B5EF4-FFF2-40B4-BE49-F238E27FC236}">
                    <a16:creationId xmlns:a16="http://schemas.microsoft.com/office/drawing/2014/main" id="{9DAEF4C9-BB0B-4284-B9C2-BD9FEF3D6865}"/>
                  </a:ext>
                </a:extLst>
              </p:cNvPr>
              <p:cNvCxnSpPr/>
              <p:nvPr/>
            </p:nvCxnSpPr>
            <p:spPr>
              <a:xfrm>
                <a:off x="591756" y="4491037"/>
                <a:ext cx="0" cy="863601"/>
              </a:xfrm>
              <a:prstGeom prst="straightConnector1">
                <a:avLst/>
              </a:prstGeom>
              <a:grpFill/>
              <a:ln w="28575">
                <a:solidFill>
                  <a:schemeClr val="accent5">
                    <a:lumMod val="75000"/>
                  </a:schemeClr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E11A1AEB-E202-471C-88B4-848FDFD803FF}"/>
                  </a:ext>
                </a:extLst>
              </p:cNvPr>
              <p:cNvSpPr/>
              <p:nvPr/>
            </p:nvSpPr>
            <p:spPr>
              <a:xfrm>
                <a:off x="679338" y="4680062"/>
                <a:ext cx="2666948" cy="52322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ru-RU" sz="1400" dirty="0"/>
                  <a:t>2. Заявка на выдачу </a:t>
                </a:r>
              </a:p>
              <a:p>
                <a:r>
                  <a:rPr lang="ru-RU" sz="1400" dirty="0"/>
                  <a:t>гарантии</a:t>
                </a:r>
              </a:p>
            </p:txBody>
          </p:sp>
        </p:grpSp>
        <p:grpSp>
          <p:nvGrpSpPr>
            <p:cNvPr id="27" name="Группа 26">
              <a:extLst>
                <a:ext uri="{FF2B5EF4-FFF2-40B4-BE49-F238E27FC236}">
                  <a16:creationId xmlns:a16="http://schemas.microsoft.com/office/drawing/2014/main" id="{0DB1354F-89DA-4B83-A60B-1B097F76F27B}"/>
                </a:ext>
              </a:extLst>
            </p:cNvPr>
            <p:cNvGrpSpPr/>
            <p:nvPr/>
          </p:nvGrpSpPr>
          <p:grpSpPr>
            <a:xfrm>
              <a:off x="1670093" y="4491037"/>
              <a:ext cx="1971119" cy="863601"/>
              <a:chOff x="591756" y="4491037"/>
              <a:chExt cx="2754530" cy="863601"/>
            </a:xfrm>
            <a:noFill/>
          </p:grpSpPr>
          <p:cxnSp>
            <p:nvCxnSpPr>
              <p:cNvPr id="28" name="Прямая со стрелкой 27">
                <a:extLst>
                  <a:ext uri="{FF2B5EF4-FFF2-40B4-BE49-F238E27FC236}">
                    <a16:creationId xmlns:a16="http://schemas.microsoft.com/office/drawing/2014/main" id="{F088D606-E5EA-4D23-926E-484A823DA338}"/>
                  </a:ext>
                </a:extLst>
              </p:cNvPr>
              <p:cNvCxnSpPr/>
              <p:nvPr/>
            </p:nvCxnSpPr>
            <p:spPr>
              <a:xfrm>
                <a:off x="591756" y="4491037"/>
                <a:ext cx="0" cy="863601"/>
              </a:xfrm>
              <a:prstGeom prst="straightConnector1">
                <a:avLst/>
              </a:prstGeom>
              <a:grpFill/>
              <a:ln w="28575">
                <a:solidFill>
                  <a:schemeClr val="accent5">
                    <a:lumMod val="75000"/>
                  </a:schemeClr>
                </a:solidFill>
                <a:prstDash val="dash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Прямоугольник 28">
                <a:extLst>
                  <a:ext uri="{FF2B5EF4-FFF2-40B4-BE49-F238E27FC236}">
                    <a16:creationId xmlns:a16="http://schemas.microsoft.com/office/drawing/2014/main" id="{5C59AB3D-FDD5-4EA0-876C-1240FDCD2F5A}"/>
                  </a:ext>
                </a:extLst>
              </p:cNvPr>
              <p:cNvSpPr/>
              <p:nvPr/>
            </p:nvSpPr>
            <p:spPr>
              <a:xfrm>
                <a:off x="679338" y="4680062"/>
                <a:ext cx="2666948" cy="307777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r>
                  <a:rPr lang="ru-RU" sz="1400" dirty="0"/>
                  <a:t>4. </a:t>
                </a:r>
                <a:r>
                  <a:rPr lang="ru-RU" sz="1400" dirty="0">
                    <a:highlight>
                      <a:srgbClr val="FFFFFF"/>
                    </a:highlight>
                  </a:rPr>
                  <a:t>Гарантия</a:t>
                </a:r>
                <a:endParaRPr lang="ru-RU" sz="1400" dirty="0"/>
              </a:p>
            </p:txBody>
          </p:sp>
        </p:grpSp>
        <p:grpSp>
          <p:nvGrpSpPr>
            <p:cNvPr id="36" name="Группа 35">
              <a:extLst>
                <a:ext uri="{FF2B5EF4-FFF2-40B4-BE49-F238E27FC236}">
                  <a16:creationId xmlns:a16="http://schemas.microsoft.com/office/drawing/2014/main" id="{561107CE-CB5F-4556-89C1-4EC965FE6536}"/>
                </a:ext>
              </a:extLst>
            </p:cNvPr>
            <p:cNvGrpSpPr/>
            <p:nvPr/>
          </p:nvGrpSpPr>
          <p:grpSpPr>
            <a:xfrm>
              <a:off x="3550029" y="5596014"/>
              <a:ext cx="4695317" cy="341968"/>
              <a:chOff x="-1393683" y="4557813"/>
              <a:chExt cx="6561446" cy="341968"/>
            </a:xfrm>
            <a:noFill/>
          </p:grpSpPr>
          <p:cxnSp>
            <p:nvCxnSpPr>
              <p:cNvPr id="37" name="Прямая со стрелкой 36">
                <a:extLst>
                  <a:ext uri="{FF2B5EF4-FFF2-40B4-BE49-F238E27FC236}">
                    <a16:creationId xmlns:a16="http://schemas.microsoft.com/office/drawing/2014/main" id="{4DD4776D-A954-4AE5-B0C2-F13D4820F5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393683" y="4899781"/>
                <a:ext cx="6561446" cy="0"/>
              </a:xfrm>
              <a:prstGeom prst="straightConnector1">
                <a:avLst/>
              </a:prstGeom>
              <a:grpFill/>
              <a:ln w="28575">
                <a:solidFill>
                  <a:schemeClr val="accent5">
                    <a:lumMod val="75000"/>
                  </a:schemeClr>
                </a:solidFill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Прямоугольник 37">
                <a:extLst>
                  <a:ext uri="{FF2B5EF4-FFF2-40B4-BE49-F238E27FC236}">
                    <a16:creationId xmlns:a16="http://schemas.microsoft.com/office/drawing/2014/main" id="{2AED3BDC-95FA-4A32-809C-F0B7267DE431}"/>
                  </a:ext>
                </a:extLst>
              </p:cNvPr>
              <p:cNvSpPr/>
              <p:nvPr/>
            </p:nvSpPr>
            <p:spPr>
              <a:xfrm>
                <a:off x="287727" y="4557813"/>
                <a:ext cx="3178911" cy="307777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400" dirty="0"/>
                  <a:t>1. Контракт (договор)</a:t>
                </a:r>
              </a:p>
            </p:txBody>
          </p:sp>
        </p:grp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id="{CF795C19-7E3D-473C-9052-707A264EA7B4}"/>
                </a:ext>
              </a:extLst>
            </p:cNvPr>
            <p:cNvGrpSpPr/>
            <p:nvPr/>
          </p:nvGrpSpPr>
          <p:grpSpPr>
            <a:xfrm>
              <a:off x="3550029" y="3618050"/>
              <a:ext cx="4695317" cy="341968"/>
              <a:chOff x="-1393683" y="4557813"/>
              <a:chExt cx="6561446" cy="341968"/>
            </a:xfrm>
            <a:noFill/>
          </p:grpSpPr>
          <p:cxnSp>
            <p:nvCxnSpPr>
              <p:cNvPr id="42" name="Прямая со стрелкой 41">
                <a:extLst>
                  <a:ext uri="{FF2B5EF4-FFF2-40B4-BE49-F238E27FC236}">
                    <a16:creationId xmlns:a16="http://schemas.microsoft.com/office/drawing/2014/main" id="{B9727D53-83CE-4906-ABBB-229C62BD4D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393683" y="4899781"/>
                <a:ext cx="6561446" cy="0"/>
              </a:xfrm>
              <a:prstGeom prst="straightConnector1">
                <a:avLst/>
              </a:prstGeom>
              <a:grpFill/>
              <a:ln w="28575">
                <a:solidFill>
                  <a:schemeClr val="accent5">
                    <a:lumMod val="75000"/>
                  </a:schemeClr>
                </a:solidFill>
                <a:prstDash val="dash"/>
                <a:tailEnd type="arrow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Прямоугольник 42">
                <a:extLst>
                  <a:ext uri="{FF2B5EF4-FFF2-40B4-BE49-F238E27FC236}">
                    <a16:creationId xmlns:a16="http://schemas.microsoft.com/office/drawing/2014/main" id="{9169CA9A-82EE-4348-A889-55D7B1E827BF}"/>
                  </a:ext>
                </a:extLst>
              </p:cNvPr>
              <p:cNvSpPr/>
              <p:nvPr/>
            </p:nvSpPr>
            <p:spPr>
              <a:xfrm>
                <a:off x="287727" y="4557813"/>
                <a:ext cx="3178911" cy="307777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ru-RU" sz="1400" dirty="0"/>
                  <a:t>3. </a:t>
                </a:r>
                <a:r>
                  <a:rPr lang="ru-RU" sz="1400" dirty="0" err="1"/>
                  <a:t>Контргарантия</a:t>
                </a:r>
                <a:endParaRPr lang="ru-RU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95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71EA658-3FB3-96A1-9127-91F6826A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Сущность «счет»</a:t>
            </a: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C66B602D-D8DF-2761-6097-3B8B76ECA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6" b="14028"/>
          <a:stretch/>
        </p:blipFill>
        <p:spPr bwMode="auto">
          <a:xfrm>
            <a:off x="1605286" y="1380569"/>
            <a:ext cx="8799268" cy="47124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8478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F5B1C749-9A2D-4AC9-62FA-F16089C712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910336"/>
            <a:ext cx="9616256" cy="246221"/>
          </a:xfrm>
        </p:spPr>
        <p:txBody>
          <a:bodyPr/>
          <a:lstStyle/>
          <a:p>
            <a:r>
              <a:rPr lang="ru-RU" dirty="0"/>
              <a:t>Счета соотносятся с клиентами по связи «один клиент – много счетов»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71EA658-3FB3-96A1-9127-91F6826A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сущности «счет»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DA8A56-908D-B019-A1D5-4B29E0CAAD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276858"/>
            <a:ext cx="11284578" cy="2428282"/>
          </a:xfrm>
        </p:spPr>
        <p:txBody>
          <a:bodyPr/>
          <a:lstStyle/>
          <a:p>
            <a:r>
              <a:rPr lang="ru-RU" dirty="0"/>
              <a:t>Счета могут существовать как отдельные продукты (расчетные счет ЮЛ, текущий счет ФЛ, овердрафты), так и в привязке </a:t>
            </a:r>
            <a:br>
              <a:rPr lang="ru-RU" dirty="0"/>
            </a:br>
            <a:r>
              <a:rPr lang="ru-RU" dirty="0"/>
              <a:t>с другими продуктами (кредиты, сбережения, инвестиции)</a:t>
            </a:r>
          </a:p>
          <a:p>
            <a:r>
              <a:rPr lang="ru-RU" dirty="0"/>
              <a:t>Счета могут быть связаны друг с другом (например, при открытии кредита вместе с ним сразу открывается лицевой счет </a:t>
            </a:r>
            <a:br>
              <a:rPr lang="ru-RU" dirty="0"/>
            </a:br>
            <a:r>
              <a:rPr lang="ru-RU" dirty="0"/>
              <a:t>для начисления процентов по этому кредиту, а как только происходит просрочка, то еще два счета – для учета просрочки </a:t>
            </a:r>
            <a:br>
              <a:rPr lang="ru-RU" dirty="0"/>
            </a:br>
            <a:r>
              <a:rPr lang="ru-RU" dirty="0"/>
              <a:t>по основному долгу и по процентам)</a:t>
            </a:r>
          </a:p>
          <a:p>
            <a:r>
              <a:rPr lang="ru-RU" dirty="0"/>
              <a:t>Счета имеют такие характеристики, как дата открытия, дата закрытия (если закрыт), статус, привязку с клиенту, отношение </a:t>
            </a:r>
            <a:br>
              <a:rPr lang="ru-RU" dirty="0"/>
            </a:br>
            <a:r>
              <a:rPr lang="ru-RU" dirty="0"/>
              <a:t>к учёту (активный, пассивный, активно-пассивный), привязку к конкретному подразделению банка</a:t>
            </a:r>
          </a:p>
          <a:p>
            <a:r>
              <a:rPr lang="ru-RU" dirty="0"/>
              <a:t>В частности, в Банке используется понятие мастер-счета. Это основной счет клиента, используется для выставления счетов </a:t>
            </a:r>
            <a:br>
              <a:rPr lang="ru-RU" dirty="0"/>
            </a:br>
            <a:r>
              <a:rPr lang="ru-RU" dirty="0"/>
              <a:t>по услугам, списания </a:t>
            </a:r>
            <a:r>
              <a:rPr lang="ru-RU" dirty="0" err="1"/>
              <a:t>автоплатежей</a:t>
            </a:r>
            <a:r>
              <a:rPr lang="ru-RU" dirty="0"/>
              <a:t> и многих других целей. Закрытие мастер-счета приравнивается к тому, что клиент перестает пользоваться услугами Банка</a:t>
            </a:r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9C5B98-2ED7-4417-9112-029641AB04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33" b="20920"/>
          <a:stretch/>
        </p:blipFill>
        <p:spPr>
          <a:xfrm>
            <a:off x="0" y="3888712"/>
            <a:ext cx="12192000" cy="29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0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4283252-8432-4581-8DDA-04CE43E260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384989"/>
            <a:ext cx="10268630" cy="2731517"/>
          </a:xfrm>
        </p:spPr>
        <p:txBody>
          <a:bodyPr/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Хранилище данных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Основные сущности банковского бизнеса: клиент, счет, продукт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Организация хранения данных в банке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Источники данных в банке 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Транзакционные и </a:t>
            </a:r>
            <a:r>
              <a:rPr lang="ru-RU" sz="2000" dirty="0" err="1"/>
              <a:t>срезовые</a:t>
            </a:r>
            <a:r>
              <a:rPr lang="ru-RU" sz="2000" dirty="0"/>
              <a:t> данные в банке 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Шифрование и маскирование данных. Проблемы информационной безопасности при работе с данными</a:t>
            </a:r>
          </a:p>
        </p:txBody>
      </p:sp>
    </p:spTree>
    <p:extLst>
      <p:ext uri="{BB962C8B-B14F-4D97-AF65-F5344CB8AC3E}">
        <p14:creationId xmlns:p14="http://schemas.microsoft.com/office/powerpoint/2010/main" val="4140009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71EA658-3FB3-96A1-9127-91F6826A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Сущность «продукт»</a:t>
            </a:r>
          </a:p>
        </p:txBody>
      </p:sp>
      <p:pic>
        <p:nvPicPr>
          <p:cNvPr id="5" name="Picture 2" descr="Picture background">
            <a:extLst>
              <a:ext uri="{FF2B5EF4-FFF2-40B4-BE49-F238E27FC236}">
                <a16:creationId xmlns:a16="http://schemas.microsoft.com/office/drawing/2014/main" id="{AE39D7F2-93C5-74FD-1C70-1B1FFDF70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00" y="1015558"/>
            <a:ext cx="8013799" cy="562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201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71EA658-3FB3-96A1-9127-91F6826A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сущности «продукт»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DA8A56-908D-B019-A1D5-4B29E0CAAD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066504"/>
            <a:ext cx="11385062" cy="266823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dirty="0">
                <a:solidFill>
                  <a:schemeClr val="bg2"/>
                </a:solidFill>
              </a:rPr>
              <a:t>Продуктами банка </a:t>
            </a:r>
            <a:r>
              <a:rPr lang="ru-RU" dirty="0"/>
              <a:t>называются любые виды операций и услуг, которые он предоставляет своим клиентам — эквайринг, кредит, депозит.</a:t>
            </a:r>
          </a:p>
          <a:p>
            <a:pPr>
              <a:spcAft>
                <a:spcPts val="1200"/>
              </a:spcAft>
            </a:pPr>
            <a:r>
              <a:rPr lang="ru-RU" dirty="0"/>
              <a:t>Счет также может являться продуктом (накопительные и инвестиционные счета)</a:t>
            </a:r>
          </a:p>
          <a:p>
            <a:pPr>
              <a:spcAft>
                <a:spcPts val="1200"/>
              </a:spcAft>
            </a:pPr>
            <a:r>
              <a:rPr lang="ru-RU" dirty="0"/>
              <a:t>Продукты в банке обычно имеют маркировку согласно </a:t>
            </a:r>
            <a:r>
              <a:rPr lang="ru-RU" dirty="0" err="1"/>
              <a:t>общебанковскому</a:t>
            </a:r>
            <a:r>
              <a:rPr lang="ru-RU" dirty="0"/>
              <a:t> продуктовому каталогу, причем эта маркировка может меняться в зависимости от любых параметров этих продуктов — сроки, ставки, владельцы, привлечение госпрограмм для выдачи продукта, технология и канал выдачи продукта</a:t>
            </a:r>
          </a:p>
          <a:p>
            <a:pPr>
              <a:spcAft>
                <a:spcPts val="1200"/>
              </a:spcAft>
            </a:pPr>
            <a:r>
              <a:rPr lang="ru-RU" dirty="0"/>
              <a:t>Продукты имеют такие характеристики как дата открытия, дата закрытия плановая и фактическая (для срочных продуктов), </a:t>
            </a:r>
            <a:br>
              <a:rPr lang="ru-RU" dirty="0"/>
            </a:br>
            <a:r>
              <a:rPr lang="ru-RU" dirty="0"/>
              <a:t>привязку к различным счетам (ссудному, забалансовому, кредитной линии, просрочки, резерва и т.д.), подразделение открытия, владелец и бенефициар продукта, различные аналитические показатели (ставки, базы ставок, финансовое положение заемщика, </a:t>
            </a:r>
            <a:br>
              <a:rPr lang="ru-RU" dirty="0"/>
            </a:br>
            <a:r>
              <a:rPr lang="ru-RU" dirty="0"/>
              <a:t>цели привлечения)</a:t>
            </a:r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66E7B35-EE1D-CACC-095E-BFCC0600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509" y="3338565"/>
            <a:ext cx="6646983" cy="332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543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2512955"/>
            <a:ext cx="9415914" cy="147732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Организация хранения данных в банке</a:t>
            </a:r>
          </a:p>
        </p:txBody>
      </p:sp>
    </p:spTree>
    <p:extLst>
      <p:ext uri="{BB962C8B-B14F-4D97-AF65-F5344CB8AC3E}">
        <p14:creationId xmlns:p14="http://schemas.microsoft.com/office/powerpoint/2010/main" val="11184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85" y="426911"/>
            <a:ext cx="9616256" cy="443198"/>
          </a:xfrm>
        </p:spPr>
        <p:txBody>
          <a:bodyPr/>
          <a:lstStyle/>
          <a:p>
            <a:r>
              <a:rPr lang="ru-RU" sz="3600" dirty="0"/>
              <a:t>Модели данных</a:t>
            </a:r>
          </a:p>
        </p:txBody>
      </p:sp>
      <p:sp>
        <p:nvSpPr>
          <p:cNvPr id="6" name="Арка 5">
            <a:extLst>
              <a:ext uri="{FF2B5EF4-FFF2-40B4-BE49-F238E27FC236}">
                <a16:creationId xmlns:a16="http://schemas.microsoft.com/office/drawing/2014/main" id="{90353C7F-4E7D-4C3E-90F9-4DE17F960231}"/>
              </a:ext>
            </a:extLst>
          </p:cNvPr>
          <p:cNvSpPr/>
          <p:nvPr/>
        </p:nvSpPr>
        <p:spPr>
          <a:xfrm>
            <a:off x="-3190669" y="1267754"/>
            <a:ext cx="5166954" cy="5166954"/>
          </a:xfrm>
          <a:prstGeom prst="blockArc">
            <a:avLst>
              <a:gd name="adj1" fmla="val 17037360"/>
              <a:gd name="adj2" fmla="val 4605161"/>
              <a:gd name="adj3" fmla="val 166"/>
            </a:avLst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8002A2B-8FFF-4D3E-A5C4-E731DB541866}"/>
              </a:ext>
            </a:extLst>
          </p:cNvPr>
          <p:cNvSpPr/>
          <p:nvPr/>
        </p:nvSpPr>
        <p:spPr>
          <a:xfrm>
            <a:off x="1845202" y="3311231"/>
            <a:ext cx="3961873" cy="1080000"/>
          </a:xfrm>
          <a:prstGeom prst="roundRect">
            <a:avLst>
              <a:gd name="adj" fmla="val 11205"/>
            </a:avLst>
          </a:prstGeom>
          <a:solidFill>
            <a:srgbClr val="A4BC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2EC5DC-F17B-4715-99CC-8DB916699850}"/>
              </a:ext>
            </a:extLst>
          </p:cNvPr>
          <p:cNvSpPr/>
          <p:nvPr/>
        </p:nvSpPr>
        <p:spPr>
          <a:xfrm>
            <a:off x="3008233" y="3577554"/>
            <a:ext cx="2030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b="1" dirty="0"/>
              <a:t>Звездочка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D7DB5E1-6282-4314-84A5-64F5020BEF96}"/>
              </a:ext>
            </a:extLst>
          </p:cNvPr>
          <p:cNvSpPr/>
          <p:nvPr/>
        </p:nvSpPr>
        <p:spPr>
          <a:xfrm>
            <a:off x="1436285" y="1732794"/>
            <a:ext cx="3986616" cy="1080000"/>
          </a:xfrm>
          <a:prstGeom prst="roundRect">
            <a:avLst>
              <a:gd name="adj" fmla="val 1120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57DE485F-20E3-49CD-857F-F5A118AB77C5}"/>
              </a:ext>
            </a:extLst>
          </p:cNvPr>
          <p:cNvSpPr/>
          <p:nvPr/>
        </p:nvSpPr>
        <p:spPr>
          <a:xfrm>
            <a:off x="896284" y="1732794"/>
            <a:ext cx="1080000" cy="1080000"/>
          </a:xfrm>
          <a:prstGeom prst="ellipse">
            <a:avLst/>
          </a:prstGeom>
          <a:ln w="38100"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DFF5B67-C01E-44B6-B9E9-271642B1127C}"/>
              </a:ext>
            </a:extLst>
          </p:cNvPr>
          <p:cNvSpPr/>
          <p:nvPr/>
        </p:nvSpPr>
        <p:spPr>
          <a:xfrm>
            <a:off x="1436285" y="3311231"/>
            <a:ext cx="1080000" cy="1080000"/>
          </a:xfrm>
          <a:prstGeom prst="ellipse">
            <a:avLst/>
          </a:prstGeom>
          <a:ln w="38100">
            <a:solidFill>
              <a:srgbClr val="A4BCD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D07D7791-7F04-4916-A3BE-20284256FBE7}"/>
              </a:ext>
            </a:extLst>
          </p:cNvPr>
          <p:cNvGrpSpPr/>
          <p:nvPr/>
        </p:nvGrpSpPr>
        <p:grpSpPr>
          <a:xfrm>
            <a:off x="896285" y="4887586"/>
            <a:ext cx="4526617" cy="1080000"/>
            <a:chOff x="896285" y="4749573"/>
            <a:chExt cx="4479597" cy="1080000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701BD4BF-C0ED-4A4E-9397-AACA401E3B2A}"/>
                </a:ext>
              </a:extLst>
            </p:cNvPr>
            <p:cNvSpPr/>
            <p:nvPr/>
          </p:nvSpPr>
          <p:spPr>
            <a:xfrm>
              <a:off x="1436284" y="4749573"/>
              <a:ext cx="3939598" cy="1080000"/>
            </a:xfrm>
            <a:prstGeom prst="roundRect">
              <a:avLst>
                <a:gd name="adj" fmla="val 1120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61C6A568-CF5D-4866-8E77-481B626B03E4}"/>
                </a:ext>
              </a:extLst>
            </p:cNvPr>
            <p:cNvSpPr/>
            <p:nvPr/>
          </p:nvSpPr>
          <p:spPr>
            <a:xfrm>
              <a:off x="2499456" y="4997185"/>
              <a:ext cx="216578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3200" b="1" dirty="0">
                  <a:solidFill>
                    <a:schemeClr val="bg1"/>
                  </a:solidFill>
                </a:rPr>
                <a:t>Data Vault</a:t>
              </a: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B0EEC07F-5153-45EC-8D26-BF93C12E6BDE}"/>
                </a:ext>
              </a:extLst>
            </p:cNvPr>
            <p:cNvSpPr/>
            <p:nvPr/>
          </p:nvSpPr>
          <p:spPr>
            <a:xfrm>
              <a:off x="896285" y="4749573"/>
              <a:ext cx="1080000" cy="1080000"/>
            </a:xfrm>
            <a:prstGeom prst="ellips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530C1B8-85CC-44AD-BC73-E02C23F9D981}"/>
              </a:ext>
            </a:extLst>
          </p:cNvPr>
          <p:cNvSpPr/>
          <p:nvPr/>
        </p:nvSpPr>
        <p:spPr>
          <a:xfrm>
            <a:off x="2516284" y="1987006"/>
            <a:ext cx="1928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b="1" dirty="0">
                <a:solidFill>
                  <a:schemeClr val="bg1"/>
                </a:solidFill>
              </a:rPr>
              <a:t>Снежинка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CD29C2C-AF5B-426A-B865-A1332DFF10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8966" y="3577554"/>
            <a:ext cx="520917" cy="520917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B26B4A5-8A19-40F4-BC89-6C0902580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2704" y="1999214"/>
            <a:ext cx="547161" cy="54716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47B01F7-D3D1-4655-98CA-DC6A9D1304E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2704" y="5135198"/>
            <a:ext cx="531511" cy="5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9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title"/>
          </p:nvPr>
        </p:nvSpPr>
        <p:spPr>
          <a:xfrm>
            <a:off x="353095" y="76995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4000" b="1"/>
              <a:t>Snowflake/Star</a:t>
            </a:r>
            <a:endParaRPr sz="4000" b="1"/>
          </a:p>
        </p:txBody>
      </p:sp>
      <p:pic>
        <p:nvPicPr>
          <p:cNvPr id="294" name="Google Shape;29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1319" y="1057510"/>
            <a:ext cx="8869363" cy="434498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6"/>
          <p:cNvSpPr/>
          <p:nvPr/>
        </p:nvSpPr>
        <p:spPr>
          <a:xfrm>
            <a:off x="353095" y="5373704"/>
            <a:ext cx="10254580" cy="12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Star</a:t>
            </a:r>
            <a:r>
              <a:rPr lang="ru-R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dirty="0"/>
              <a:t>— </a:t>
            </a:r>
            <a:r>
              <a:rPr lang="ru-R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есть два типа сущностей </a:t>
            </a:r>
            <a:r>
              <a:rPr lang="ru-RU" dirty="0"/>
              <a:t>—</a:t>
            </a:r>
            <a:r>
              <a:rPr lang="ru-R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D&amp;F и существует четкое ограничение </a:t>
            </a:r>
            <a:r>
              <a:rPr lang="ru-RU" dirty="0"/>
              <a:t>—</a:t>
            </a:r>
            <a:r>
              <a:rPr lang="ru-R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возможны связи между D&amp;F, но нет связей F&amp;F и D&amp;D; </a:t>
            </a:r>
            <a:endParaRPr lang="ru-RU" sz="2400" dirty="0">
              <a:sym typeface="Arial"/>
            </a:endParaRP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b="1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Snowflake</a:t>
            </a:r>
            <a:r>
              <a:rPr lang="ru-RU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dirty="0"/>
              <a:t>—</a:t>
            </a:r>
            <a:r>
              <a:rPr lang="ru-R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есть связи D&amp;D; D&amp;F, но нет связей F&amp;F</a:t>
            </a:r>
            <a:endParaRPr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>
            <a:spLocks noGrp="1"/>
          </p:cNvSpPr>
          <p:nvPr>
            <p:ph type="body" idx="1"/>
          </p:nvPr>
        </p:nvSpPr>
        <p:spPr>
          <a:xfrm>
            <a:off x="334300" y="957263"/>
            <a:ext cx="7009475" cy="2471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ru-RU" sz="2000" dirty="0"/>
              <a:t>Плюсы / минусы (</a:t>
            </a:r>
            <a:r>
              <a:rPr lang="ru-RU" sz="2000" dirty="0" err="1"/>
              <a:t>Star</a:t>
            </a:r>
            <a:r>
              <a:rPr lang="ru-RU" sz="2000" dirty="0"/>
              <a:t> VS </a:t>
            </a:r>
            <a:r>
              <a:rPr lang="ru-RU" sz="2000" dirty="0" err="1"/>
              <a:t>Snowflake</a:t>
            </a:r>
            <a:r>
              <a:rPr lang="ru-RU" sz="2000" dirty="0"/>
              <a:t>):</a:t>
            </a:r>
            <a:endParaRPr sz="2000" dirty="0"/>
          </a:p>
          <a:p>
            <a:pPr marL="0" indent="0">
              <a:spcBef>
                <a:spcPts val="901"/>
              </a:spcBef>
              <a:buNone/>
            </a:pPr>
            <a:r>
              <a:rPr lang="ru-RU" sz="2000" b="1" dirty="0">
                <a:solidFill>
                  <a:schemeClr val="bg2"/>
                </a:solidFill>
              </a:rPr>
              <a:t>“+”</a:t>
            </a:r>
            <a:r>
              <a:rPr lang="ru-RU" sz="2000" dirty="0"/>
              <a:t> проще реализовать ETL</a:t>
            </a:r>
            <a:endParaRPr sz="2000" dirty="0"/>
          </a:p>
          <a:p>
            <a:pPr marL="0" indent="0">
              <a:spcBef>
                <a:spcPts val="901"/>
              </a:spcBef>
              <a:buNone/>
            </a:pPr>
            <a:r>
              <a:rPr lang="ru-RU" sz="2000" b="1" dirty="0">
                <a:solidFill>
                  <a:schemeClr val="bg2"/>
                </a:solidFill>
              </a:rPr>
              <a:t>“+”</a:t>
            </a:r>
            <a:r>
              <a:rPr lang="ru-RU" sz="2000" dirty="0"/>
              <a:t> удобство использования при формировании отчетов</a:t>
            </a:r>
            <a:endParaRPr sz="2000" dirty="0"/>
          </a:p>
          <a:p>
            <a:pPr marL="0" indent="0">
              <a:spcBef>
                <a:spcPts val="901"/>
              </a:spcBef>
              <a:buNone/>
            </a:pPr>
            <a:r>
              <a:rPr lang="ru-RU" sz="2000" b="1" dirty="0">
                <a:solidFill>
                  <a:schemeClr val="bg2"/>
                </a:solidFill>
              </a:rPr>
              <a:t>“+”</a:t>
            </a:r>
            <a:r>
              <a:rPr lang="ru-RU" sz="2000" dirty="0"/>
              <a:t> удобство поддержания истории изменений</a:t>
            </a:r>
            <a:endParaRPr sz="2000" dirty="0"/>
          </a:p>
          <a:p>
            <a:pPr marL="0" indent="0">
              <a:spcBef>
                <a:spcPts val="901"/>
              </a:spcBef>
              <a:buNone/>
            </a:pPr>
            <a:r>
              <a:rPr lang="ru-RU" sz="2000" b="1" dirty="0">
                <a:solidFill>
                  <a:schemeClr val="bg2"/>
                </a:solidFill>
              </a:rPr>
              <a:t>“-“</a:t>
            </a:r>
            <a:r>
              <a:rPr lang="ru-RU" sz="2000" dirty="0"/>
              <a:t> </a:t>
            </a:r>
            <a:r>
              <a:rPr lang="ru-RU" sz="2000" dirty="0" err="1"/>
              <a:t>денормализация</a:t>
            </a:r>
            <a:r>
              <a:rPr lang="ru-RU" sz="2000" dirty="0"/>
              <a:t>/дублирование данных</a:t>
            </a:r>
            <a:endParaRPr sz="2000" dirty="0"/>
          </a:p>
          <a:p>
            <a:pPr marL="231374" indent="-78978">
              <a:spcBef>
                <a:spcPts val="901"/>
              </a:spcBef>
              <a:spcAft>
                <a:spcPts val="451"/>
              </a:spcAft>
              <a:buNone/>
            </a:pPr>
            <a:endParaRPr sz="2000" dirty="0"/>
          </a:p>
        </p:txBody>
      </p:sp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303213" y="206412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err="1"/>
              <a:t>Star</a:t>
            </a:r>
            <a:r>
              <a:rPr lang="ru-RU" b="1" dirty="0"/>
              <a:t> VS </a:t>
            </a:r>
            <a:r>
              <a:rPr lang="ru-RU" b="1" dirty="0" err="1"/>
              <a:t>Snowflake</a:t>
            </a:r>
            <a:endParaRPr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>
            <a:spLocks noGrp="1"/>
          </p:cNvSpPr>
          <p:nvPr>
            <p:ph type="title"/>
          </p:nvPr>
        </p:nvSpPr>
        <p:spPr>
          <a:xfrm>
            <a:off x="303213" y="216179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err="1"/>
              <a:t>Data</a:t>
            </a:r>
            <a:r>
              <a:rPr lang="ru-RU" b="1" dirty="0"/>
              <a:t> </a:t>
            </a:r>
            <a:r>
              <a:rPr lang="ru-RU" b="1" dirty="0" err="1"/>
              <a:t>Vault</a:t>
            </a:r>
            <a:endParaRPr b="1" dirty="0"/>
          </a:p>
        </p:txBody>
      </p:sp>
      <p:pic>
        <p:nvPicPr>
          <p:cNvPr id="309" name="Google Shape;309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9577" y="2224566"/>
            <a:ext cx="10372476" cy="3188478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/>
          <p:nvPr/>
        </p:nvSpPr>
        <p:spPr>
          <a:xfrm>
            <a:off x="303213" y="1060450"/>
            <a:ext cx="10496550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500"/>
            </a:pPr>
            <a:r>
              <a:rPr lang="ru-RU" b="1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ru-RU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b="1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Vault</a:t>
            </a:r>
            <a:r>
              <a:rPr lang="ru-RU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— гибридный подход, объединивший достоинства знакомой многим схемы «звезды» и 3-ей нормальной формы. </a:t>
            </a:r>
            <a:endParaRPr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>
            <a:spLocks noGrp="1"/>
          </p:cNvSpPr>
          <p:nvPr>
            <p:ph type="body" idx="1"/>
          </p:nvPr>
        </p:nvSpPr>
        <p:spPr>
          <a:xfrm>
            <a:off x="326892" y="4073910"/>
            <a:ext cx="11431721" cy="215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800" b="1" dirty="0" err="1">
                <a:solidFill>
                  <a:schemeClr val="bg2"/>
                </a:solidFill>
              </a:rPr>
              <a:t>Хаб</a:t>
            </a:r>
            <a:r>
              <a:rPr lang="ru-RU" sz="1800" b="1" dirty="0">
                <a:solidFill>
                  <a:schemeClr val="bg2"/>
                </a:solidFill>
              </a:rPr>
              <a:t> (HUB) </a:t>
            </a:r>
            <a:r>
              <a:rPr lang="ru-RU" sz="1800" dirty="0"/>
              <a:t>— основное представление сущности (Клиент, Продукт, Заказ) с позиции бизнеса. </a:t>
            </a:r>
            <a:br>
              <a:rPr lang="ru-RU" sz="1800" dirty="0"/>
            </a:br>
            <a:r>
              <a:rPr lang="ru-RU" sz="1800" dirty="0"/>
              <a:t>Таблица-</a:t>
            </a:r>
            <a:r>
              <a:rPr lang="ru-RU" sz="1800" dirty="0" err="1"/>
              <a:t>Хаб</a:t>
            </a:r>
            <a:r>
              <a:rPr lang="ru-RU" sz="1800" dirty="0"/>
              <a:t> содержит одно или несколько полей, отражающих сущность в понятиях бизнеса.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800" dirty="0"/>
              <a:t>В совокупности эти поля называются «бизнес ключ». Идеальный кандидат на звание бизнес-ключа </a:t>
            </a:r>
            <a:br>
              <a:rPr lang="ru-RU" sz="1800" dirty="0"/>
            </a:br>
            <a:r>
              <a:rPr lang="ru-RU" sz="1800" dirty="0"/>
              <a:t>это ИНН организации или VIN номер автомобиля, а сгенерированный системой ID будет наихудшим вариантом. Бизнес ключ всегда должен быть уникальным и неизменным.</a:t>
            </a:r>
            <a:endParaRPr sz="2000" dirty="0"/>
          </a:p>
        </p:txBody>
      </p:sp>
      <p:sp>
        <p:nvSpPr>
          <p:cNvPr id="317" name="Google Shape;317;p49"/>
          <p:cNvSpPr txBox="1">
            <a:spLocks noGrp="1"/>
          </p:cNvSpPr>
          <p:nvPr>
            <p:ph type="title"/>
          </p:nvPr>
        </p:nvSpPr>
        <p:spPr>
          <a:xfrm>
            <a:off x="293165" y="206412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err="1"/>
              <a:t>Data</a:t>
            </a:r>
            <a:r>
              <a:rPr lang="ru-RU" b="1" dirty="0"/>
              <a:t> </a:t>
            </a:r>
            <a:r>
              <a:rPr lang="ru-RU" b="1" dirty="0" err="1"/>
              <a:t>Vault</a:t>
            </a:r>
            <a:r>
              <a:rPr lang="ru-RU" b="1" dirty="0"/>
              <a:t> (</a:t>
            </a:r>
            <a:r>
              <a:rPr lang="ru-RU" b="1" dirty="0" err="1"/>
              <a:t>Hub</a:t>
            </a:r>
            <a:r>
              <a:rPr lang="ru-RU" b="1" dirty="0"/>
              <a:t>)</a:t>
            </a:r>
            <a:endParaRPr b="1" dirty="0"/>
          </a:p>
        </p:txBody>
      </p:sp>
      <p:pic>
        <p:nvPicPr>
          <p:cNvPr id="318" name="Google Shape;31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9339" y="1196975"/>
            <a:ext cx="8376249" cy="270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>
            <a:spLocks noGrp="1"/>
          </p:cNvSpPr>
          <p:nvPr>
            <p:ph type="body" idx="1"/>
          </p:nvPr>
        </p:nvSpPr>
        <p:spPr>
          <a:xfrm>
            <a:off x="303213" y="3802856"/>
            <a:ext cx="11263312" cy="213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00000"/>
              </a:lnSpc>
              <a:spcAft>
                <a:spcPts val="451"/>
              </a:spcAft>
              <a:buNone/>
            </a:pPr>
            <a:r>
              <a:rPr lang="ru-RU" sz="1800" b="1" dirty="0">
                <a:solidFill>
                  <a:schemeClr val="bg2"/>
                </a:solidFill>
              </a:rPr>
              <a:t>Таблицы-Ссылки (</a:t>
            </a:r>
            <a:r>
              <a:rPr lang="ru-RU" sz="1800" b="1" dirty="0" err="1">
                <a:solidFill>
                  <a:schemeClr val="bg2"/>
                </a:solidFill>
              </a:rPr>
              <a:t>Link</a:t>
            </a:r>
            <a:r>
              <a:rPr lang="ru-RU" sz="1800" b="1" dirty="0">
                <a:solidFill>
                  <a:schemeClr val="bg2"/>
                </a:solidFill>
              </a:rPr>
              <a:t>)</a:t>
            </a:r>
            <a:r>
              <a:rPr lang="ru-RU" sz="1800" dirty="0">
                <a:solidFill>
                  <a:schemeClr val="bg2"/>
                </a:solidFill>
              </a:rPr>
              <a:t> </a:t>
            </a:r>
            <a:r>
              <a:rPr lang="ru-RU" sz="1800" dirty="0"/>
              <a:t>связывают несколько </a:t>
            </a:r>
            <a:r>
              <a:rPr lang="ru-RU" sz="1800" dirty="0" err="1"/>
              <a:t>хабов</a:t>
            </a:r>
            <a:r>
              <a:rPr lang="ru-RU" sz="1800" dirty="0"/>
              <a:t> связью многие-ко-многим. Она содержит те же метаданные, что и </a:t>
            </a:r>
            <a:r>
              <a:rPr lang="ru-RU" sz="1800" dirty="0" err="1"/>
              <a:t>Хаб</a:t>
            </a:r>
            <a:r>
              <a:rPr lang="ru-RU" sz="1800" dirty="0"/>
              <a:t>. Ссылка может быть связана с другой Ссылкой, но такой подход создает проблемы при загрузке, так что лучше выделить одну из Ссылок в отдельный </a:t>
            </a:r>
            <a:r>
              <a:rPr lang="ru-RU" sz="1800" dirty="0" err="1"/>
              <a:t>Хаб</a:t>
            </a:r>
            <a:r>
              <a:rPr lang="ru-RU" sz="1800" dirty="0"/>
              <a:t>. </a:t>
            </a:r>
            <a:endParaRPr sz="2000" dirty="0"/>
          </a:p>
        </p:txBody>
      </p:sp>
      <p:sp>
        <p:nvSpPr>
          <p:cNvPr id="325" name="Google Shape;325;p50"/>
          <p:cNvSpPr txBox="1">
            <a:spLocks noGrp="1"/>
          </p:cNvSpPr>
          <p:nvPr>
            <p:ph type="title"/>
          </p:nvPr>
        </p:nvSpPr>
        <p:spPr>
          <a:xfrm>
            <a:off x="293165" y="198942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err="1"/>
              <a:t>Data</a:t>
            </a:r>
            <a:r>
              <a:rPr lang="ru-RU" b="1" dirty="0"/>
              <a:t> </a:t>
            </a:r>
            <a:r>
              <a:rPr lang="ru-RU" b="1" dirty="0" err="1"/>
              <a:t>Vault</a:t>
            </a:r>
            <a:r>
              <a:rPr lang="ru-RU" b="1" dirty="0"/>
              <a:t> (</a:t>
            </a:r>
            <a:r>
              <a:rPr lang="ru-RU" b="1" dirty="0" err="1"/>
              <a:t>Link</a:t>
            </a:r>
            <a:r>
              <a:rPr lang="ru-RU" b="1" dirty="0"/>
              <a:t>)</a:t>
            </a:r>
            <a:endParaRPr b="1" dirty="0"/>
          </a:p>
        </p:txBody>
      </p:sp>
      <p:pic>
        <p:nvPicPr>
          <p:cNvPr id="326" name="Google Shape;326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101" y="1357189"/>
            <a:ext cx="10484298" cy="257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body" idx="1"/>
          </p:nvPr>
        </p:nvSpPr>
        <p:spPr>
          <a:xfrm>
            <a:off x="291565" y="4105275"/>
            <a:ext cx="11467048" cy="199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800" dirty="0"/>
              <a:t>Все описательные атрибуты </a:t>
            </a:r>
            <a:r>
              <a:rPr lang="ru-RU" sz="1800" dirty="0" err="1"/>
              <a:t>Хаба</a:t>
            </a:r>
            <a:r>
              <a:rPr lang="ru-RU" sz="1800" dirty="0"/>
              <a:t> или Ссылки (контекст) помещаются в таблицы-Сателлиты (</a:t>
            </a:r>
            <a:r>
              <a:rPr lang="ru-RU" sz="1800" dirty="0" err="1"/>
              <a:t>Satellite</a:t>
            </a:r>
            <a:r>
              <a:rPr lang="ru-RU" sz="1800" dirty="0"/>
              <a:t>). </a:t>
            </a:r>
            <a:br>
              <a:rPr lang="ru-RU" sz="1800" dirty="0"/>
            </a:br>
            <a:r>
              <a:rPr lang="ru-RU" sz="1800" dirty="0"/>
              <a:t>Помимо контекста Сателлит содержит стандартный набор метаданных (</a:t>
            </a:r>
            <a:r>
              <a:rPr lang="ru-RU" sz="1800" i="1" dirty="0" err="1"/>
              <a:t>load</a:t>
            </a:r>
            <a:r>
              <a:rPr lang="ru-RU" sz="1800" i="1" dirty="0"/>
              <a:t> </a:t>
            </a:r>
            <a:r>
              <a:rPr lang="ru-RU" sz="1800" i="1" dirty="0" err="1"/>
              <a:t>timestamp</a:t>
            </a:r>
            <a:r>
              <a:rPr lang="ru-RU" sz="1800" dirty="0"/>
              <a:t> и </a:t>
            </a:r>
            <a:r>
              <a:rPr lang="ru-RU" sz="1800" i="1" dirty="0" err="1"/>
              <a:t>record</a:t>
            </a:r>
            <a:r>
              <a:rPr lang="ru-RU" sz="1800" i="1" dirty="0"/>
              <a:t> </a:t>
            </a:r>
            <a:r>
              <a:rPr lang="ru-RU" sz="1800" i="1" dirty="0" err="1"/>
              <a:t>source</a:t>
            </a:r>
            <a:r>
              <a:rPr lang="ru-RU" sz="1800" dirty="0"/>
              <a:t>) </a:t>
            </a:r>
            <a:br>
              <a:rPr lang="ru-RU" sz="1800" dirty="0"/>
            </a:br>
            <a:r>
              <a:rPr lang="ru-RU" sz="1800" dirty="0"/>
              <a:t>и </a:t>
            </a:r>
            <a:r>
              <a:rPr lang="ru-RU" sz="1800" b="1" dirty="0">
                <a:solidFill>
                  <a:schemeClr val="bg2"/>
                </a:solidFill>
              </a:rPr>
              <a:t>один и только один</a:t>
            </a:r>
            <a:r>
              <a:rPr lang="ru-RU" sz="1800" dirty="0">
                <a:solidFill>
                  <a:schemeClr val="bg2"/>
                </a:solidFill>
              </a:rPr>
              <a:t> </a:t>
            </a:r>
            <a:r>
              <a:rPr lang="ru-RU" sz="1800" dirty="0"/>
              <a:t>ключ «родителя».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800" dirty="0"/>
              <a:t>В Сателлитах можно без проблем хранить историю изменения контекста, каждый раз добавляя новую запись при обновлении контекста в системе-источнике.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800" dirty="0"/>
              <a:t>Для </a:t>
            </a:r>
            <a:r>
              <a:rPr lang="ru-RU" sz="1800" dirty="0" err="1"/>
              <a:t>Хаба</a:t>
            </a:r>
            <a:r>
              <a:rPr lang="ru-RU" sz="1800" dirty="0"/>
              <a:t> или Ссылки может быть сколь угодно Сателлитов, обычно контекст разбивается по частоте обновления. </a:t>
            </a:r>
            <a:endParaRPr sz="2000" dirty="0"/>
          </a:p>
        </p:txBody>
      </p:sp>
      <p:sp>
        <p:nvSpPr>
          <p:cNvPr id="333" name="Google Shape;333;p51"/>
          <p:cNvSpPr txBox="1">
            <a:spLocks noGrp="1"/>
          </p:cNvSpPr>
          <p:nvPr>
            <p:ph type="title"/>
          </p:nvPr>
        </p:nvSpPr>
        <p:spPr>
          <a:xfrm>
            <a:off x="291565" y="228601"/>
            <a:ext cx="83184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4000" b="1"/>
              <a:t>Data Vault (Satellite)</a:t>
            </a:r>
            <a:endParaRPr sz="4000" b="1"/>
          </a:p>
        </p:txBody>
      </p:sp>
      <p:pic>
        <p:nvPicPr>
          <p:cNvPr id="334" name="Google Shape;33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5767" y="1158879"/>
            <a:ext cx="6067260" cy="2946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2539649"/>
            <a:ext cx="9415914" cy="541687"/>
          </a:xfrm>
        </p:spPr>
        <p:txBody>
          <a:bodyPr/>
          <a:lstStyle/>
          <a:p>
            <a:r>
              <a:rPr lang="ru-RU" sz="4400" dirty="0"/>
              <a:t>Хранилище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3112457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71" y="2553148"/>
            <a:ext cx="9415914" cy="147732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Источники данных </a:t>
            </a:r>
            <a:br>
              <a:rPr lang="ru-RU" sz="4800" dirty="0"/>
            </a:br>
            <a:r>
              <a:rPr lang="ru-RU" sz="4800" dirty="0"/>
              <a:t>в банке</a:t>
            </a:r>
          </a:p>
        </p:txBody>
      </p:sp>
    </p:spTree>
    <p:extLst>
      <p:ext uri="{BB962C8B-B14F-4D97-AF65-F5344CB8AC3E}">
        <p14:creationId xmlns:p14="http://schemas.microsoft.com/office/powerpoint/2010/main" val="836145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>
            <a:spLocks noGrp="1"/>
          </p:cNvSpPr>
          <p:nvPr>
            <p:ph type="title"/>
          </p:nvPr>
        </p:nvSpPr>
        <p:spPr>
          <a:xfrm>
            <a:off x="293165" y="206412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/>
              <a:t>Источники данных</a:t>
            </a:r>
            <a:endParaRPr b="1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91210D2A-EC5E-F196-43B0-7222B6A3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1508125"/>
            <a:ext cx="8782050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043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D63740A6-5A20-7726-CCFD-24F2F3A37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389" y="1196975"/>
            <a:ext cx="8959223" cy="552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08;p48">
            <a:extLst>
              <a:ext uri="{FF2B5EF4-FFF2-40B4-BE49-F238E27FC236}">
                <a16:creationId xmlns:a16="http://schemas.microsoft.com/office/drawing/2014/main" id="{35FFA43E-F077-4815-853E-CD6C7E50D2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3165" y="206412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/>
              <a:t>Источники данных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672767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1999378"/>
            <a:ext cx="10003286" cy="221599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Транзакционные </a:t>
            </a:r>
            <a:br>
              <a:rPr lang="ru-RU" sz="4800" dirty="0"/>
            </a:br>
            <a:r>
              <a:rPr lang="ru-RU" sz="4800" dirty="0"/>
              <a:t>и </a:t>
            </a:r>
            <a:r>
              <a:rPr lang="ru-RU" sz="4800" dirty="0" err="1"/>
              <a:t>срезовые</a:t>
            </a:r>
            <a:r>
              <a:rPr lang="ru-RU" sz="4800" dirty="0"/>
              <a:t> данные </a:t>
            </a:r>
            <a:br>
              <a:rPr lang="ru-RU" sz="4800" dirty="0"/>
            </a:br>
            <a:r>
              <a:rPr lang="ru-RU" sz="4800" dirty="0"/>
              <a:t>в банке </a:t>
            </a:r>
          </a:p>
        </p:txBody>
      </p:sp>
    </p:spTree>
    <p:extLst>
      <p:ext uri="{BB962C8B-B14F-4D97-AF65-F5344CB8AC3E}">
        <p14:creationId xmlns:p14="http://schemas.microsoft.com/office/powerpoint/2010/main" val="1444442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46263" y="1268412"/>
            <a:ext cx="3960812" cy="23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0"/>
          <p:cNvSpPr txBox="1">
            <a:spLocks noGrp="1"/>
          </p:cNvSpPr>
          <p:nvPr>
            <p:ph type="title"/>
          </p:nvPr>
        </p:nvSpPr>
        <p:spPr>
          <a:xfrm>
            <a:off x="203431" y="272172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4000" b="1"/>
              <a:t>Проектирование модели DWH </a:t>
            </a:r>
            <a:endParaRPr sz="4000" b="1"/>
          </a:p>
        </p:txBody>
      </p:sp>
      <p:pic>
        <p:nvPicPr>
          <p:cNvPr id="246" name="Google Shape;24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0243" y="1184274"/>
            <a:ext cx="4143375" cy="253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/>
          <p:nvPr/>
        </p:nvSpPr>
        <p:spPr>
          <a:xfrm>
            <a:off x="283449" y="3900430"/>
            <a:ext cx="11475163" cy="2677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Таблицы «Фактов» (</a:t>
            </a:r>
            <a:r>
              <a:rPr lang="ru-RU" b="1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Fact</a:t>
            </a:r>
            <a:r>
              <a:rPr lang="ru-RU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содержат все аналитические показатели/размерности/факты из вашего бизнес процесса. Имеют внешние ключи на таблицы «Измерений»</a:t>
            </a:r>
            <a:endParaRPr dirty="0"/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Таблицы «Измерений» (</a:t>
            </a:r>
            <a:r>
              <a:rPr lang="ru-RU" b="1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Dim</a:t>
            </a:r>
            <a:r>
              <a:rPr lang="ru-RU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содержат контекст (описание), связанный с бизнес процессами. </a:t>
            </a:r>
            <a:b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Говоря простым языком, они отвечают на вопросы «Кто?», «Что?», «Где?» и т.п. </a:t>
            </a: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Таблицы «Импорта» (</a:t>
            </a:r>
            <a:r>
              <a:rPr lang="ru-RU" b="1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Imp</a:t>
            </a:r>
            <a:r>
              <a:rPr lang="ru-RU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) или </a:t>
            </a:r>
            <a:r>
              <a:rPr lang="ru-RU" b="1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Reference</a:t>
            </a:r>
            <a:r>
              <a:rPr lang="ru-RU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b="1" dirty="0" err="1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Ref</a:t>
            </a:r>
            <a:r>
              <a:rPr lang="ru-RU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 используются для импорта данных из OLTP-систем </a:t>
            </a:r>
            <a:b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последующего обновления таблиц «Фактов» и «Измерений»</a:t>
            </a:r>
            <a:endParaRPr dirty="0"/>
          </a:p>
          <a:p>
            <a:pPr>
              <a:spcAft>
                <a:spcPts val="1200"/>
              </a:spcAft>
            </a:pPr>
            <a:endParaRPr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body" idx="1"/>
          </p:nvPr>
        </p:nvSpPr>
        <p:spPr>
          <a:xfrm>
            <a:off x="303212" y="1585912"/>
            <a:ext cx="5311776" cy="184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00000"/>
              </a:lnSpc>
              <a:spcAft>
                <a:spcPts val="1200"/>
              </a:spcAft>
              <a:buNone/>
            </a:pPr>
            <a:r>
              <a:rPr lang="ru-RU" sz="1600" dirty="0">
                <a:solidFill>
                  <a:schemeClr val="bg2"/>
                </a:solidFill>
              </a:rPr>
              <a:t>Транзакционные факты (</a:t>
            </a:r>
            <a:r>
              <a:rPr lang="ru-RU" sz="1600" dirty="0" err="1">
                <a:solidFill>
                  <a:schemeClr val="bg2"/>
                </a:solidFill>
              </a:rPr>
              <a:t>fact</a:t>
            </a:r>
            <a:r>
              <a:rPr lang="ru-RU" sz="1600" dirty="0">
                <a:solidFill>
                  <a:schemeClr val="bg2"/>
                </a:solidFill>
              </a:rPr>
              <a:t> </a:t>
            </a:r>
            <a:r>
              <a:rPr lang="ru-RU" sz="1600" dirty="0" err="1">
                <a:solidFill>
                  <a:schemeClr val="bg2"/>
                </a:solidFill>
              </a:rPr>
              <a:t>transactional</a:t>
            </a:r>
            <a:r>
              <a:rPr lang="ru-RU" sz="1600" dirty="0">
                <a:solidFill>
                  <a:schemeClr val="bg2"/>
                </a:solidFill>
              </a:rPr>
              <a:t>) </a:t>
            </a:r>
            <a:r>
              <a:rPr lang="ru-RU" sz="1600" dirty="0"/>
              <a:t>– это события, которые произошли в какой-либо определенный момент времени, </a:t>
            </a:r>
            <a:endParaRPr sz="1600" dirty="0"/>
          </a:p>
          <a:p>
            <a:pPr marL="0" indent="0" algn="l">
              <a:lnSpc>
                <a:spcPct val="100000"/>
              </a:lnSpc>
              <a:spcBef>
                <a:spcPts val="901"/>
              </a:spcBef>
              <a:spcAft>
                <a:spcPts val="1200"/>
              </a:spcAft>
              <a:buNone/>
            </a:pPr>
            <a:r>
              <a:rPr lang="ru-RU" sz="1600" dirty="0"/>
              <a:t>Например: проводка, перечисление средств, покупка/продажа ценной бумаги.</a:t>
            </a:r>
            <a:endParaRPr sz="1600" dirty="0"/>
          </a:p>
        </p:txBody>
      </p:sp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xfrm>
            <a:off x="303213" y="206131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err="1"/>
              <a:t>Transaction</a:t>
            </a:r>
            <a:r>
              <a:rPr lang="ru-RU" b="1" dirty="0"/>
              <a:t> </a:t>
            </a:r>
            <a:r>
              <a:rPr lang="ru-RU" b="1" dirty="0" err="1"/>
              <a:t>fact</a:t>
            </a:r>
            <a:endParaRPr sz="3200" b="1" dirty="0"/>
          </a:p>
        </p:txBody>
      </p:sp>
      <p:graphicFrame>
        <p:nvGraphicFramePr>
          <p:cNvPr id="255" name="Google Shape;255;p41"/>
          <p:cNvGraphicFramePr/>
          <p:nvPr>
            <p:extLst>
              <p:ext uri="{D42A27DB-BD31-4B8C-83A1-F6EECF244321}">
                <p14:modId xmlns:p14="http://schemas.microsoft.com/office/powerpoint/2010/main" val="2509177450"/>
              </p:ext>
            </p:extLst>
          </p:nvPr>
        </p:nvGraphicFramePr>
        <p:xfrm>
          <a:off x="5520281" y="1774825"/>
          <a:ext cx="6238332" cy="33083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23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8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63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16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u="none" strike="noStrike" cap="none" dirty="0" err="1"/>
                        <a:t>Date</a:t>
                      </a:r>
                      <a:endParaRPr sz="1800" b="1" u="none" strike="noStrike" cap="none" dirty="0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u="none" strike="noStrike" cap="none"/>
                        <a:t>ACC</a:t>
                      </a:r>
                      <a:endParaRPr sz="1800" b="1" u="none" strike="noStrike" cap="none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b="1" u="none" strike="noStrike" cap="none"/>
                        <a:t>SUM</a:t>
                      </a:r>
                      <a:endParaRPr sz="1800" b="1" u="none" strike="noStrike" cap="none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/>
                        <a:t>16.11.18 16:28</a:t>
                      </a:r>
                      <a:endParaRPr sz="3200" dirty="0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/>
                        <a:t>45555</a:t>
                      </a:r>
                      <a:endParaRPr sz="1800" u="none" strike="noStrike" cap="none" dirty="0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/>
                        <a:t>10 575,35</a:t>
                      </a:r>
                      <a:endParaRPr sz="1800" u="none" strike="noStrike" cap="none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/>
                        <a:t>16.11.18 14:11</a:t>
                      </a:r>
                      <a:endParaRPr sz="3200" dirty="0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/>
                        <a:t>40817</a:t>
                      </a:r>
                      <a:endParaRPr sz="1800" u="none" strike="noStrike" cap="none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/>
                        <a:t>474,68</a:t>
                      </a:r>
                      <a:endParaRPr sz="1800" u="none" strike="noStrike" cap="none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/>
                        <a:t>16.11.18 11:31</a:t>
                      </a:r>
                      <a:endParaRPr sz="3200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/>
                        <a:t>40820</a:t>
                      </a:r>
                      <a:endParaRPr sz="1800" u="none" strike="noStrike" cap="none" dirty="0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/>
                        <a:t>85 065,99</a:t>
                      </a:r>
                      <a:endParaRPr sz="1800" u="none" strike="noStrike" cap="none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6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/>
                        <a:t>15.11.18 23:21</a:t>
                      </a:r>
                      <a:endParaRPr sz="3200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/>
                        <a:t>43368</a:t>
                      </a:r>
                      <a:endParaRPr sz="1800" u="none" strike="noStrike" cap="none" dirty="0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 u="none" strike="noStrike" cap="none" dirty="0"/>
                        <a:t>111 965,89</a:t>
                      </a:r>
                      <a:endParaRPr sz="1800" u="none" strike="noStrike" cap="none" dirty="0"/>
                    </a:p>
                  </a:txBody>
                  <a:tcPr marL="105215" marR="105215" marT="52627" marB="52627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FADEBAB-6E6D-A3C1-A993-075FD101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685" y="431800"/>
            <a:ext cx="9616256" cy="443198"/>
          </a:xfrm>
        </p:spPr>
        <p:txBody>
          <a:bodyPr/>
          <a:lstStyle/>
          <a:p>
            <a:r>
              <a:rPr lang="ru-RU" sz="3600" dirty="0"/>
              <a:t>Техническая и бизнесовая история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FA5811-33B1-A7DF-34F8-0873C6A48C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216811"/>
            <a:ext cx="9617075" cy="130447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sz="1600" dirty="0">
                <a:solidFill>
                  <a:schemeClr val="bg2"/>
                </a:solidFill>
              </a:rPr>
              <a:t>Техническая история </a:t>
            </a:r>
            <a:r>
              <a:rPr lang="ru-RU" sz="1600" dirty="0"/>
              <a:t>— история изменения версий одной и той же записи (кортежи)</a:t>
            </a:r>
          </a:p>
          <a:p>
            <a:pPr>
              <a:spcAft>
                <a:spcPts val="1200"/>
              </a:spcAft>
            </a:pPr>
            <a:r>
              <a:rPr lang="ru-RU" sz="1600" dirty="0">
                <a:solidFill>
                  <a:schemeClr val="bg2"/>
                </a:solidFill>
              </a:rPr>
              <a:t>Бизнесовая история </a:t>
            </a:r>
            <a:r>
              <a:rPr lang="ru-RU" sz="1600" dirty="0"/>
              <a:t>— история изменения состояния объекта</a:t>
            </a:r>
          </a:p>
          <a:p>
            <a:pPr>
              <a:spcAft>
                <a:spcPts val="1200"/>
              </a:spcAft>
            </a:pPr>
            <a:endParaRPr lang="ru-RU" sz="1600" dirty="0"/>
          </a:p>
          <a:p>
            <a:pPr>
              <a:spcAft>
                <a:spcPts val="1200"/>
              </a:spcAft>
            </a:pPr>
            <a:endParaRPr lang="ru-RU" sz="1600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E6463BBA-0970-5B19-5606-1C748FF76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200072"/>
              </p:ext>
            </p:extLst>
          </p:nvPr>
        </p:nvGraphicFramePr>
        <p:xfrm>
          <a:off x="431800" y="2217306"/>
          <a:ext cx="9300674" cy="12844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2636">
                  <a:extLst>
                    <a:ext uri="{9D8B030D-6E8A-4147-A177-3AD203B41FA5}">
                      <a16:colId xmlns:a16="http://schemas.microsoft.com/office/drawing/2014/main" val="1903651280"/>
                    </a:ext>
                  </a:extLst>
                </a:gridCol>
                <a:gridCol w="1607912">
                  <a:extLst>
                    <a:ext uri="{9D8B030D-6E8A-4147-A177-3AD203B41FA5}">
                      <a16:colId xmlns:a16="http://schemas.microsoft.com/office/drawing/2014/main" val="1822626410"/>
                    </a:ext>
                  </a:extLst>
                </a:gridCol>
                <a:gridCol w="1632390">
                  <a:extLst>
                    <a:ext uri="{9D8B030D-6E8A-4147-A177-3AD203B41FA5}">
                      <a16:colId xmlns:a16="http://schemas.microsoft.com/office/drawing/2014/main" val="3696129326"/>
                    </a:ext>
                  </a:extLst>
                </a:gridCol>
                <a:gridCol w="1299688">
                  <a:extLst>
                    <a:ext uri="{9D8B030D-6E8A-4147-A177-3AD203B41FA5}">
                      <a16:colId xmlns:a16="http://schemas.microsoft.com/office/drawing/2014/main" val="289012675"/>
                    </a:ext>
                  </a:extLst>
                </a:gridCol>
                <a:gridCol w="1734024">
                  <a:extLst>
                    <a:ext uri="{9D8B030D-6E8A-4147-A177-3AD203B41FA5}">
                      <a16:colId xmlns:a16="http://schemas.microsoft.com/office/drawing/2014/main" val="868051201"/>
                    </a:ext>
                  </a:extLst>
                </a:gridCol>
                <a:gridCol w="1734024">
                  <a:extLst>
                    <a:ext uri="{9D8B030D-6E8A-4147-A177-3AD203B41FA5}">
                      <a16:colId xmlns:a16="http://schemas.microsoft.com/office/drawing/2014/main" val="2480293952"/>
                    </a:ext>
                  </a:extLst>
                </a:gridCol>
              </a:tblGrid>
              <a:tr h="428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client_id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first_name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last_name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passport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start_date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end_date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36492"/>
                  </a:ext>
                </a:extLst>
              </a:tr>
              <a:tr h="42814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1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Иван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Иванов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555 555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01.01.1900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01.01.2024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371463"/>
                  </a:ext>
                </a:extLst>
              </a:tr>
              <a:tr h="428143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1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Иван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Петров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777 777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>
                          <a:effectLst/>
                        </a:rPr>
                        <a:t>01.02.2024</a:t>
                      </a:r>
                      <a:endParaRPr lang="ru-RU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31.12.9999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062563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BCB6FC50-C628-DA3A-F79E-7795E3A352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109453"/>
              </p:ext>
            </p:extLst>
          </p:nvPr>
        </p:nvGraphicFramePr>
        <p:xfrm>
          <a:off x="431800" y="3806703"/>
          <a:ext cx="10752139" cy="22265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75790">
                  <a:extLst>
                    <a:ext uri="{9D8B030D-6E8A-4147-A177-3AD203B41FA5}">
                      <a16:colId xmlns:a16="http://schemas.microsoft.com/office/drawing/2014/main" val="234486842"/>
                    </a:ext>
                  </a:extLst>
                </a:gridCol>
                <a:gridCol w="1633480">
                  <a:extLst>
                    <a:ext uri="{9D8B030D-6E8A-4147-A177-3AD203B41FA5}">
                      <a16:colId xmlns:a16="http://schemas.microsoft.com/office/drawing/2014/main" val="741234406"/>
                    </a:ext>
                  </a:extLst>
                </a:gridCol>
                <a:gridCol w="1611845">
                  <a:extLst>
                    <a:ext uri="{9D8B030D-6E8A-4147-A177-3AD203B41FA5}">
                      <a16:colId xmlns:a16="http://schemas.microsoft.com/office/drawing/2014/main" val="1237085272"/>
                    </a:ext>
                  </a:extLst>
                </a:gridCol>
                <a:gridCol w="1319766">
                  <a:extLst>
                    <a:ext uri="{9D8B030D-6E8A-4147-A177-3AD203B41FA5}">
                      <a16:colId xmlns:a16="http://schemas.microsoft.com/office/drawing/2014/main" val="2001066939"/>
                    </a:ext>
                  </a:extLst>
                </a:gridCol>
                <a:gridCol w="1730840">
                  <a:extLst>
                    <a:ext uri="{9D8B030D-6E8A-4147-A177-3AD203B41FA5}">
                      <a16:colId xmlns:a16="http://schemas.microsoft.com/office/drawing/2014/main" val="1021035493"/>
                    </a:ext>
                  </a:extLst>
                </a:gridCol>
                <a:gridCol w="1763293">
                  <a:extLst>
                    <a:ext uri="{9D8B030D-6E8A-4147-A177-3AD203B41FA5}">
                      <a16:colId xmlns:a16="http://schemas.microsoft.com/office/drawing/2014/main" val="2000739347"/>
                    </a:ext>
                  </a:extLst>
                </a:gridCol>
                <a:gridCol w="1417125">
                  <a:extLst>
                    <a:ext uri="{9D8B030D-6E8A-4147-A177-3AD203B41FA5}">
                      <a16:colId xmlns:a16="http://schemas.microsoft.com/office/drawing/2014/main" val="2731162917"/>
                    </a:ext>
                  </a:extLst>
                </a:gridCol>
              </a:tblGrid>
              <a:tr h="4661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client_id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first_name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err="1">
                          <a:effectLst/>
                        </a:rPr>
                        <a:t>last_name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passport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start_date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end_date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version_id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27753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Иван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Иванов1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555 555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01.01.1900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01.01.2024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1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44645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Иван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Иванов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555 555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01.02.2024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31.12.9999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5177055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Иван1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Петров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777 777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01.02.2024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31.12.9999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474483"/>
                  </a:ext>
                </a:extLst>
              </a:tr>
              <a:tr h="440108"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1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Иван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Петров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777 777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01.02.2024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>
                          <a:effectLst/>
                        </a:rPr>
                        <a:t>31.12.9999</a:t>
                      </a:r>
                      <a:endParaRPr lang="ru-RU" sz="14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400" u="none" strike="noStrike" dirty="0">
                          <a:effectLst/>
                        </a:rPr>
                        <a:t>2</a:t>
                      </a:r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2895380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13E335-0E90-4954-9604-36DAB7613AE1}"/>
              </a:ext>
            </a:extLst>
          </p:cNvPr>
          <p:cNvSpPr/>
          <p:nvPr/>
        </p:nvSpPr>
        <p:spPr>
          <a:xfrm>
            <a:off x="9742522" y="2217306"/>
            <a:ext cx="1441417" cy="1284429"/>
          </a:xfrm>
          <a:prstGeom prst="rect">
            <a:avLst/>
          </a:prstGeom>
          <a:solidFill>
            <a:srgbClr val="E5F8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498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FADEBAB-6E6D-A3C1-A993-075FD101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57" y="429293"/>
            <a:ext cx="9616256" cy="393954"/>
          </a:xfrm>
        </p:spPr>
        <p:txBody>
          <a:bodyPr/>
          <a:lstStyle/>
          <a:p>
            <a:r>
              <a:rPr lang="ru-RU" sz="3200" dirty="0"/>
              <a:t>Транзакционные данные в банке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1240954D-70D6-40B4-8931-C865A6BB4055}"/>
              </a:ext>
            </a:extLst>
          </p:cNvPr>
          <p:cNvSpPr/>
          <p:nvPr/>
        </p:nvSpPr>
        <p:spPr>
          <a:xfrm>
            <a:off x="440556" y="1457010"/>
            <a:ext cx="7919673" cy="980748"/>
          </a:xfrm>
          <a:prstGeom prst="roundRect">
            <a:avLst>
              <a:gd name="adj" fmla="val 18096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dirty="0">
                <a:solidFill>
                  <a:schemeClr val="tx1"/>
                </a:solidFill>
              </a:rPr>
              <a:t>	   Карточные транзакции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3E5BCA19-6581-4DED-9D82-F33EB4BD65C5}"/>
              </a:ext>
            </a:extLst>
          </p:cNvPr>
          <p:cNvSpPr/>
          <p:nvPr/>
        </p:nvSpPr>
        <p:spPr>
          <a:xfrm>
            <a:off x="440556" y="2600503"/>
            <a:ext cx="7919673" cy="980748"/>
          </a:xfrm>
          <a:prstGeom prst="roundRect">
            <a:avLst>
              <a:gd name="adj" fmla="val 18096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dirty="0">
                <a:solidFill>
                  <a:schemeClr val="tx1"/>
                </a:solidFill>
              </a:rPr>
              <a:t>	   Переводы и платежи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62F0EED6-F1BD-4ABE-9EF0-05F2FFA35191}"/>
              </a:ext>
            </a:extLst>
          </p:cNvPr>
          <p:cNvSpPr/>
          <p:nvPr/>
        </p:nvSpPr>
        <p:spPr>
          <a:xfrm>
            <a:off x="440556" y="3743996"/>
            <a:ext cx="7919673" cy="980748"/>
          </a:xfrm>
          <a:prstGeom prst="roundRect">
            <a:avLst>
              <a:gd name="adj" fmla="val 18096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dirty="0">
                <a:solidFill>
                  <a:schemeClr val="tx1"/>
                </a:solidFill>
              </a:rPr>
              <a:t>	   Проводки, начисления и списания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8281E143-7E3E-4D14-8334-3995D6DCA846}"/>
              </a:ext>
            </a:extLst>
          </p:cNvPr>
          <p:cNvSpPr/>
          <p:nvPr/>
        </p:nvSpPr>
        <p:spPr>
          <a:xfrm>
            <a:off x="440556" y="4887489"/>
            <a:ext cx="7919673" cy="980748"/>
          </a:xfrm>
          <a:prstGeom prst="roundRect">
            <a:avLst>
              <a:gd name="adj" fmla="val 18096"/>
            </a:avLst>
          </a:prstGeom>
          <a:solidFill>
            <a:schemeClr val="bg2">
              <a:lumMod val="20000"/>
              <a:lumOff val="80000"/>
            </a:schemeClr>
          </a:solidFill>
          <a:ln w="571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ru-RU" sz="2400" dirty="0">
                <a:solidFill>
                  <a:schemeClr val="tx1"/>
                </a:solidFill>
              </a:rPr>
              <a:t>	   Корректировки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3A5840C-C369-4718-8FA4-EAF10E6078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940" y="1711517"/>
            <a:ext cx="471733" cy="47173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47EE404-5260-4678-81C9-5971E3FA31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940" y="2864107"/>
            <a:ext cx="453541" cy="4535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A78DD17-9820-4856-83E5-D111B59ADB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287" y="5146483"/>
            <a:ext cx="412182" cy="41218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014086B-1DC2-48A4-BCE4-4513EACFC4F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940" y="4029388"/>
            <a:ext cx="412497" cy="41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35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>
            <a:spLocks noGrp="1"/>
          </p:cNvSpPr>
          <p:nvPr>
            <p:ph type="body" idx="1"/>
          </p:nvPr>
        </p:nvSpPr>
        <p:spPr>
          <a:xfrm>
            <a:off x="303213" y="1693862"/>
            <a:ext cx="5986462" cy="1843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buNone/>
            </a:pPr>
            <a:r>
              <a:rPr lang="ru-RU" sz="1600" b="1" dirty="0" err="1">
                <a:solidFill>
                  <a:schemeClr val="bg2"/>
                </a:solidFill>
              </a:rPr>
              <a:t>Снэпшоты</a:t>
            </a:r>
            <a:r>
              <a:rPr lang="ru-RU" sz="1600" b="1" dirty="0">
                <a:solidFill>
                  <a:schemeClr val="bg2"/>
                </a:solidFill>
              </a:rPr>
              <a:t> (</a:t>
            </a:r>
            <a:r>
              <a:rPr lang="ru-RU" sz="1600" b="1" dirty="0" err="1">
                <a:solidFill>
                  <a:schemeClr val="bg2"/>
                </a:solidFill>
              </a:rPr>
              <a:t>snapshot</a:t>
            </a:r>
            <a:r>
              <a:rPr lang="ru-RU" sz="1600" b="1" dirty="0">
                <a:solidFill>
                  <a:schemeClr val="bg2"/>
                </a:solidFill>
              </a:rPr>
              <a:t> </a:t>
            </a:r>
            <a:r>
              <a:rPr lang="ru-RU" sz="1600" b="1" dirty="0" err="1">
                <a:solidFill>
                  <a:schemeClr val="bg2"/>
                </a:solidFill>
              </a:rPr>
              <a:t>fact</a:t>
            </a:r>
            <a:r>
              <a:rPr lang="ru-RU" sz="1600" b="1" dirty="0">
                <a:solidFill>
                  <a:schemeClr val="bg2"/>
                </a:solidFill>
              </a:rPr>
              <a:t>) </a:t>
            </a:r>
            <a:r>
              <a:rPr lang="ru-RU" sz="1600" dirty="0"/>
              <a:t>– это срез количественных данных на определенный момент времени. </a:t>
            </a:r>
            <a:endParaRPr sz="1600" dirty="0"/>
          </a:p>
          <a:p>
            <a:pPr marL="0" indent="0" algn="l">
              <a:spcBef>
                <a:spcPts val="901"/>
              </a:spcBef>
              <a:buNone/>
            </a:pPr>
            <a:r>
              <a:rPr lang="ru-RU" sz="1600" dirty="0"/>
              <a:t>Например: курс валюты, остаток на счету или позиция </a:t>
            </a:r>
            <a:br>
              <a:rPr lang="ru-RU" sz="1600" dirty="0"/>
            </a:br>
            <a:r>
              <a:rPr lang="ru-RU" sz="1600" dirty="0"/>
              <a:t>по ценной бумаге на определенное число.</a:t>
            </a:r>
            <a:endParaRPr sz="1600" dirty="0"/>
          </a:p>
          <a:p>
            <a:pPr marL="0" indent="0" algn="l">
              <a:spcBef>
                <a:spcPts val="901"/>
              </a:spcBef>
              <a:spcAft>
                <a:spcPts val="451"/>
              </a:spcAft>
              <a:buNone/>
            </a:pPr>
            <a:r>
              <a:rPr lang="ru-RU" sz="1600" dirty="0"/>
              <a:t> </a:t>
            </a:r>
            <a:endParaRPr sz="1600" dirty="0"/>
          </a:p>
        </p:txBody>
      </p:sp>
      <p:sp>
        <p:nvSpPr>
          <p:cNvPr id="262" name="Google Shape;262;p42"/>
          <p:cNvSpPr txBox="1">
            <a:spLocks noGrp="1"/>
          </p:cNvSpPr>
          <p:nvPr>
            <p:ph type="title"/>
          </p:nvPr>
        </p:nvSpPr>
        <p:spPr>
          <a:xfrm>
            <a:off x="303213" y="216460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 err="1"/>
              <a:t>Snapshot</a:t>
            </a:r>
            <a:r>
              <a:rPr lang="ru-RU" b="1" dirty="0"/>
              <a:t> </a:t>
            </a:r>
            <a:r>
              <a:rPr lang="ru-RU" b="1" dirty="0" err="1"/>
              <a:t>fact</a:t>
            </a:r>
            <a:endParaRPr sz="3200" b="1" dirty="0"/>
          </a:p>
        </p:txBody>
      </p:sp>
      <p:graphicFrame>
        <p:nvGraphicFramePr>
          <p:cNvPr id="263" name="Google Shape;263;p42"/>
          <p:cNvGraphicFramePr/>
          <p:nvPr>
            <p:extLst>
              <p:ext uri="{D42A27DB-BD31-4B8C-83A1-F6EECF244321}">
                <p14:modId xmlns:p14="http://schemas.microsoft.com/office/powerpoint/2010/main" val="918973550"/>
              </p:ext>
            </p:extLst>
          </p:nvPr>
        </p:nvGraphicFramePr>
        <p:xfrm>
          <a:off x="6461090" y="1934370"/>
          <a:ext cx="5297524" cy="298926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665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5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7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 u="none" strike="noStrike" cap="none"/>
                        <a:t>Date</a:t>
                      </a:r>
                      <a:endParaRPr sz="1500" b="1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 u="none" strike="noStrike" cap="none"/>
                        <a:t>ISO</a:t>
                      </a:r>
                      <a:endParaRPr sz="1500" b="1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b="1" u="none" strike="noStrike" cap="none"/>
                        <a:t>Currency_rate</a:t>
                      </a:r>
                      <a:endParaRPr sz="1500" b="1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/>
                        <a:t>16.11.18</a:t>
                      </a:r>
                      <a:endParaRPr sz="1500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/>
                        <a:t>EUR</a:t>
                      </a:r>
                      <a:endParaRPr sz="1500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/>
                        <a:t>75,35</a:t>
                      </a:r>
                      <a:endParaRPr sz="1500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 dirty="0"/>
                        <a:t>15.11.18</a:t>
                      </a:r>
                      <a:endParaRPr sz="1500" u="none" strike="noStrike" cap="none" dirty="0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/>
                        <a:t>EUR</a:t>
                      </a:r>
                      <a:endParaRPr sz="1500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 dirty="0"/>
                        <a:t>74,68</a:t>
                      </a:r>
                      <a:endParaRPr sz="1500" u="none" strike="noStrike" cap="none" dirty="0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/>
                        <a:t>16.11.18</a:t>
                      </a:r>
                      <a:endParaRPr sz="1500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/>
                        <a:t>USD</a:t>
                      </a:r>
                      <a:endParaRPr sz="1500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/>
                        <a:t>65,99</a:t>
                      </a:r>
                      <a:endParaRPr sz="1500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8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/>
                        <a:t>15.11.18</a:t>
                      </a:r>
                      <a:endParaRPr sz="1500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/>
                        <a:t>USD</a:t>
                      </a:r>
                      <a:endParaRPr sz="1500" u="none" strike="noStrike" cap="none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500" u="none" strike="noStrike" cap="none" dirty="0"/>
                        <a:t>65,89</a:t>
                      </a:r>
                      <a:endParaRPr sz="1500" u="none" strike="noStrike" cap="none" dirty="0"/>
                    </a:p>
                  </a:txBody>
                  <a:tcPr marL="91433" marR="91433" marT="45733" marB="45733" anchor="ctr">
                    <a:lnL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FADEBAB-6E6D-A3C1-A993-075FD1014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93954"/>
          </a:xfrm>
        </p:spPr>
        <p:txBody>
          <a:bodyPr/>
          <a:lstStyle/>
          <a:p>
            <a:r>
              <a:rPr lang="ru-RU" sz="3200" dirty="0" err="1"/>
              <a:t>Срезовые</a:t>
            </a:r>
            <a:r>
              <a:rPr lang="ru-RU" sz="3200" dirty="0"/>
              <a:t> данные в банке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2B01B461-8078-57D1-EF5A-6FA77C866B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7628124"/>
              </p:ext>
            </p:extLst>
          </p:nvPr>
        </p:nvGraphicFramePr>
        <p:xfrm>
          <a:off x="1245477" y="1088537"/>
          <a:ext cx="9701045" cy="5258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504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300291" y="205144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>
                <a:latin typeface="Arial"/>
                <a:ea typeface="Arial"/>
                <a:cs typeface="Arial"/>
                <a:sym typeface="Arial"/>
              </a:rPr>
              <a:t>Принципы организации хранилища</a:t>
            </a:r>
            <a:endParaRPr sz="3600" dirty="0"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3068591" y="1403123"/>
            <a:ext cx="8592500" cy="3333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  <a:buSzPct val="100000"/>
            </a:pPr>
            <a:r>
              <a:rPr lang="ru-RU" sz="1600" dirty="0">
                <a:solidFill>
                  <a:schemeClr val="bg2"/>
                </a:solidFill>
              </a:rPr>
              <a:t>Проблемно-предметная ориентация</a:t>
            </a:r>
            <a:r>
              <a:rPr lang="ru-RU" sz="1600" dirty="0"/>
              <a:t>. Данные объединяются в категории и хранятся в соответствии с областями, которые они описывают, а не с приложениями, которые они используют.</a:t>
            </a:r>
            <a:endParaRPr sz="1600" dirty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  <a:buSzPct val="100000"/>
            </a:pPr>
            <a:r>
              <a:rPr lang="ru-RU" sz="1600" dirty="0">
                <a:solidFill>
                  <a:schemeClr val="bg2"/>
                </a:solidFill>
              </a:rPr>
              <a:t>Интегрированность</a:t>
            </a:r>
            <a:r>
              <a:rPr lang="ru-RU" sz="1600" dirty="0"/>
              <a:t>. Данные объединены так, чтобы они удовлетворяли всем требованиям предприятия в целом, а не единственной функции бизнеса.</a:t>
            </a:r>
            <a:endParaRPr sz="1600" dirty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  <a:buSzPct val="100000"/>
            </a:pPr>
            <a:r>
              <a:rPr lang="ru-RU" sz="1600" dirty="0" err="1">
                <a:solidFill>
                  <a:schemeClr val="bg2"/>
                </a:solidFill>
              </a:rPr>
              <a:t>Некорректируемость</a:t>
            </a:r>
            <a:r>
              <a:rPr lang="ru-RU" sz="1600" dirty="0"/>
              <a:t>. Данные в хранилище данных не создаются: то есть поступают из внешних источников, не корректируются и не удаляются.</a:t>
            </a:r>
            <a:endParaRPr sz="1600" dirty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  <a:buSzPct val="100000"/>
            </a:pPr>
            <a:r>
              <a:rPr lang="ru-RU" sz="1600" dirty="0">
                <a:solidFill>
                  <a:schemeClr val="bg2"/>
                </a:solidFill>
              </a:rPr>
              <a:t>Зависимость от времени</a:t>
            </a:r>
            <a:r>
              <a:rPr lang="ru-RU" sz="1600" dirty="0"/>
              <a:t>. Данные в хранилище точны и корректны только в том случае, когда они привязаны к некоторому промежутку или моменту времени.</a:t>
            </a:r>
            <a:endParaRPr sz="1600" dirty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  <a:buSzPct val="100000"/>
            </a:pPr>
            <a:endParaRPr sz="1600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B7C590FF-DA7E-41A4-9EE7-ABF464D9DE02}"/>
              </a:ext>
            </a:extLst>
          </p:cNvPr>
          <p:cNvGrpSpPr/>
          <p:nvPr/>
        </p:nvGrpSpPr>
        <p:grpSpPr>
          <a:xfrm>
            <a:off x="983400" y="2020902"/>
            <a:ext cx="1218780" cy="1644232"/>
            <a:chOff x="1105320" y="1798653"/>
            <a:chExt cx="1366576" cy="1843621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3FAFEEC0-F36B-4F3C-9A74-27D66CD562D3}"/>
                </a:ext>
              </a:extLst>
            </p:cNvPr>
            <p:cNvSpPr/>
            <p:nvPr/>
          </p:nvSpPr>
          <p:spPr>
            <a:xfrm>
              <a:off x="1105320" y="1798653"/>
              <a:ext cx="1366576" cy="472273"/>
            </a:xfrm>
            <a:prstGeom prst="roundRect">
              <a:avLst>
                <a:gd name="adj" fmla="val 26042"/>
              </a:avLst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477016A4-F32F-435C-81E0-43E4A89DD642}"/>
                </a:ext>
              </a:extLst>
            </p:cNvPr>
            <p:cNvSpPr/>
            <p:nvPr/>
          </p:nvSpPr>
          <p:spPr>
            <a:xfrm>
              <a:off x="1105320" y="2270926"/>
              <a:ext cx="1366576" cy="472273"/>
            </a:xfrm>
            <a:prstGeom prst="roundRect">
              <a:avLst>
                <a:gd name="adj" fmla="val 26042"/>
              </a:avLst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C1A11BA0-D8F5-4F8E-BB6F-7A01723D6FC8}"/>
                </a:ext>
              </a:extLst>
            </p:cNvPr>
            <p:cNvSpPr/>
            <p:nvPr/>
          </p:nvSpPr>
          <p:spPr>
            <a:xfrm>
              <a:off x="1105320" y="2743198"/>
              <a:ext cx="1366576" cy="472273"/>
            </a:xfrm>
            <a:prstGeom prst="roundRect">
              <a:avLst>
                <a:gd name="adj" fmla="val 26042"/>
              </a:avLst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: скругленные углы 9">
              <a:extLst>
                <a:ext uri="{FF2B5EF4-FFF2-40B4-BE49-F238E27FC236}">
                  <a16:creationId xmlns:a16="http://schemas.microsoft.com/office/drawing/2014/main" id="{8B50861A-467F-4F6C-AF04-F0B904B30C60}"/>
                </a:ext>
              </a:extLst>
            </p:cNvPr>
            <p:cNvSpPr/>
            <p:nvPr/>
          </p:nvSpPr>
          <p:spPr>
            <a:xfrm>
              <a:off x="1233521" y="2893921"/>
              <a:ext cx="190917" cy="170827"/>
            </a:xfrm>
            <a:prstGeom prst="roundRect">
              <a:avLst>
                <a:gd name="adj" fmla="val 26042"/>
              </a:avLst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F1DD4F4E-3DFA-4DB8-83A1-72D80D0B83B6}"/>
                </a:ext>
              </a:extLst>
            </p:cNvPr>
            <p:cNvSpPr/>
            <p:nvPr/>
          </p:nvSpPr>
          <p:spPr>
            <a:xfrm>
              <a:off x="1233521" y="2428490"/>
              <a:ext cx="190917" cy="170827"/>
            </a:xfrm>
            <a:prstGeom prst="roundRect">
              <a:avLst>
                <a:gd name="adj" fmla="val 26042"/>
              </a:avLst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F86EAEE2-52A6-4780-B0AC-CEE1E88F10E3}"/>
                </a:ext>
              </a:extLst>
            </p:cNvPr>
            <p:cNvSpPr/>
            <p:nvPr/>
          </p:nvSpPr>
          <p:spPr>
            <a:xfrm>
              <a:off x="1233521" y="1956218"/>
              <a:ext cx="190917" cy="170827"/>
            </a:xfrm>
            <a:prstGeom prst="roundRect">
              <a:avLst>
                <a:gd name="adj" fmla="val 26042"/>
              </a:avLst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A377F3B8-24DC-480C-ABCD-4115FE0D0E83}"/>
                </a:ext>
              </a:extLst>
            </p:cNvPr>
            <p:cNvCxnSpPr/>
            <p:nvPr/>
          </p:nvCxnSpPr>
          <p:spPr>
            <a:xfrm>
              <a:off x="1607820" y="2041631"/>
              <a:ext cx="594360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820059B7-25FF-487E-A0DE-DC8A362194C2}"/>
                </a:ext>
              </a:extLst>
            </p:cNvPr>
            <p:cNvCxnSpPr/>
            <p:nvPr/>
          </p:nvCxnSpPr>
          <p:spPr>
            <a:xfrm>
              <a:off x="1607820" y="2507062"/>
              <a:ext cx="594360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Прямая соединительная линия 15">
              <a:extLst>
                <a:ext uri="{FF2B5EF4-FFF2-40B4-BE49-F238E27FC236}">
                  <a16:creationId xmlns:a16="http://schemas.microsoft.com/office/drawing/2014/main" id="{F8A21435-A2F5-458E-9049-6A69BD3DBF65}"/>
                </a:ext>
              </a:extLst>
            </p:cNvPr>
            <p:cNvCxnSpPr/>
            <p:nvPr/>
          </p:nvCxnSpPr>
          <p:spPr>
            <a:xfrm>
              <a:off x="1607820" y="2979334"/>
              <a:ext cx="594360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>
              <a:extLst>
                <a:ext uri="{FF2B5EF4-FFF2-40B4-BE49-F238E27FC236}">
                  <a16:creationId xmlns:a16="http://schemas.microsoft.com/office/drawing/2014/main" id="{0CE53F93-0B3C-44F3-895B-4572A5D8F117}"/>
                </a:ext>
              </a:extLst>
            </p:cNvPr>
            <p:cNvCxnSpPr>
              <a:cxnSpLocks/>
            </p:cNvCxnSpPr>
            <p:nvPr/>
          </p:nvCxnSpPr>
          <p:spPr>
            <a:xfrm>
              <a:off x="1105320" y="3642274"/>
              <a:ext cx="1366576" cy="0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headEnd type="oval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27CA1F4A-521C-4FC6-9BAC-73CC567D7891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1788608" y="3215471"/>
              <a:ext cx="0" cy="426803"/>
            </a:xfrm>
            <a:prstGeom prst="line">
              <a:avLst/>
            </a:prstGeom>
            <a:ln w="38100">
              <a:solidFill>
                <a:schemeClr val="tx2">
                  <a:lumMod val="60000"/>
                  <a:lumOff val="40000"/>
                </a:schemeClr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body" idx="1"/>
          </p:nvPr>
        </p:nvSpPr>
        <p:spPr>
          <a:xfrm>
            <a:off x="303212" y="1001712"/>
            <a:ext cx="11172005" cy="15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00000"/>
              </a:lnSpc>
              <a:spcAft>
                <a:spcPts val="451"/>
              </a:spcAft>
              <a:buNone/>
            </a:pPr>
            <a:r>
              <a:rPr lang="ru-RU" sz="1600" b="1" dirty="0">
                <a:solidFill>
                  <a:schemeClr val="bg2"/>
                </a:solidFill>
              </a:rPr>
              <a:t>SCD 1 </a:t>
            </a:r>
            <a:r>
              <a:rPr lang="ru-RU" sz="1600" dirty="0"/>
              <a:t>— это обычная перезапись старых данных новыми. В чистом виде этот метод тоже не содержит версионности и используется лишь там, где история фактически не нужна.</a:t>
            </a:r>
            <a:endParaRPr sz="1600" dirty="0"/>
          </a:p>
        </p:txBody>
      </p:sp>
      <p:sp>
        <p:nvSpPr>
          <p:cNvPr id="270" name="Google Shape;270;p43"/>
          <p:cNvSpPr txBox="1">
            <a:spLocks noGrp="1"/>
          </p:cNvSpPr>
          <p:nvPr>
            <p:ph type="title"/>
          </p:nvPr>
        </p:nvSpPr>
        <p:spPr>
          <a:xfrm>
            <a:off x="302115" y="206412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/>
              <a:t>SCD 1</a:t>
            </a:r>
            <a:endParaRPr b="1"/>
          </a:p>
        </p:txBody>
      </p:sp>
      <p:pic>
        <p:nvPicPr>
          <p:cNvPr id="271" name="Google Shape;27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4225" y="2557463"/>
            <a:ext cx="5824859" cy="256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body" idx="1"/>
          </p:nvPr>
        </p:nvSpPr>
        <p:spPr>
          <a:xfrm>
            <a:off x="328107" y="1006474"/>
            <a:ext cx="11046331" cy="15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00000"/>
              </a:lnSpc>
              <a:spcAft>
                <a:spcPts val="451"/>
              </a:spcAft>
              <a:buNone/>
            </a:pPr>
            <a:r>
              <a:rPr lang="ru-RU" sz="1600" b="1" dirty="0">
                <a:solidFill>
                  <a:schemeClr val="bg2"/>
                </a:solidFill>
              </a:rPr>
              <a:t>SCD 2 </a:t>
            </a:r>
            <a:r>
              <a:rPr lang="ru-RU" sz="1600" dirty="0"/>
              <a:t>— Данный метод заключается в создании для каждой версии отдельной записи в таблице с добавлением поля-ключевого атрибута данной версии, например: номер версии, дата изменения или дата начала и конца периода существования версии</a:t>
            </a:r>
            <a:endParaRPr sz="1600" dirty="0"/>
          </a:p>
        </p:txBody>
      </p:sp>
      <p:sp>
        <p:nvSpPr>
          <p:cNvPr id="278" name="Google Shape;278;p44"/>
          <p:cNvSpPr txBox="1">
            <a:spLocks noGrp="1"/>
          </p:cNvSpPr>
          <p:nvPr>
            <p:ph type="title"/>
          </p:nvPr>
        </p:nvSpPr>
        <p:spPr>
          <a:xfrm>
            <a:off x="303213" y="195280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/>
              <a:t>SCD 2</a:t>
            </a:r>
            <a:endParaRPr b="1" dirty="0"/>
          </a:p>
        </p:txBody>
      </p:sp>
      <p:pic>
        <p:nvPicPr>
          <p:cNvPr id="279" name="Google Shape;27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8107" y="2562225"/>
            <a:ext cx="11214100" cy="17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321444" y="1126639"/>
            <a:ext cx="9626424" cy="155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spcAft>
                <a:spcPts val="451"/>
              </a:spcAft>
              <a:buNone/>
            </a:pPr>
            <a:r>
              <a:rPr lang="ru-RU" sz="1600" b="1" dirty="0">
                <a:solidFill>
                  <a:schemeClr val="bg2"/>
                </a:solidFill>
              </a:rPr>
              <a:t>SCD 3 </a:t>
            </a:r>
            <a:r>
              <a:rPr lang="ru-RU" sz="1600" dirty="0"/>
              <a:t>— в самой записи содержатся дополнительные поля для предыдущих значений атрибута. При получении новых данных, старые данные перезаписываются текущими значениями.</a:t>
            </a:r>
            <a:endParaRPr sz="1600" dirty="0"/>
          </a:p>
        </p:txBody>
      </p:sp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293165" y="196364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/>
              <a:t>SCD 3</a:t>
            </a:r>
            <a:endParaRPr b="1" dirty="0"/>
          </a:p>
        </p:txBody>
      </p:sp>
      <p:pic>
        <p:nvPicPr>
          <p:cNvPr id="287" name="Google Shape;28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9887" y="2129729"/>
            <a:ext cx="6591016" cy="4120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42994"/>
            <a:ext cx="9415914" cy="258532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Шифрование </a:t>
            </a:r>
            <a:br>
              <a:rPr lang="ru-RU" sz="4800" dirty="0"/>
            </a:br>
            <a:r>
              <a:rPr lang="ru-RU" sz="4800" dirty="0"/>
              <a:t>и маскирование данных. </a:t>
            </a:r>
            <a:br>
              <a:rPr lang="ru-RU" sz="4800" dirty="0"/>
            </a:br>
            <a:r>
              <a:rPr lang="ru-RU" sz="3600" b="0" dirty="0"/>
              <a:t>Проблемы информационной </a:t>
            </a:r>
            <a:br>
              <a:rPr lang="ru-RU" sz="3600" b="0" dirty="0"/>
            </a:br>
            <a:r>
              <a:rPr lang="ru-RU" sz="3600" b="0" dirty="0"/>
              <a:t>безопасности при работе с данными</a:t>
            </a:r>
            <a:endParaRPr lang="ru-RU" sz="4800" b="0" dirty="0"/>
          </a:p>
        </p:txBody>
      </p:sp>
    </p:spTree>
    <p:extLst>
      <p:ext uri="{BB962C8B-B14F-4D97-AF65-F5344CB8AC3E}">
        <p14:creationId xmlns:p14="http://schemas.microsoft.com/office/powerpoint/2010/main" val="3142351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6C75B7E-BFA7-F41E-0EA9-B4AF6B61F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443198"/>
          </a:xfrm>
        </p:spPr>
        <p:txBody>
          <a:bodyPr/>
          <a:lstStyle/>
          <a:p>
            <a:r>
              <a:rPr lang="ru-RU" sz="3600" dirty="0"/>
              <a:t>Требования к защите данных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E826BF3-310E-47BE-B7B3-54F69593AF28}"/>
              </a:ext>
            </a:extLst>
          </p:cNvPr>
          <p:cNvSpPr/>
          <p:nvPr/>
        </p:nvSpPr>
        <p:spPr>
          <a:xfrm>
            <a:off x="1303221" y="2299961"/>
            <a:ext cx="2890044" cy="1911402"/>
          </a:xfrm>
          <a:prstGeom prst="roundRect">
            <a:avLst>
              <a:gd name="adj" fmla="val 11636"/>
            </a:avLst>
          </a:prstGeom>
          <a:solidFill>
            <a:schemeClr val="bg2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ru-RU" sz="4000" b="1"/>
              <a:t>152ФЗ</a:t>
            </a:r>
            <a:endParaRPr lang="ru-RU" sz="4000" b="1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6B664167-1106-4B2C-A48E-5067428144A6}"/>
              </a:ext>
            </a:extLst>
          </p:cNvPr>
          <p:cNvSpPr/>
          <p:nvPr/>
        </p:nvSpPr>
        <p:spPr>
          <a:xfrm>
            <a:off x="4386938" y="2299961"/>
            <a:ext cx="2951957" cy="1911402"/>
          </a:xfrm>
          <a:prstGeom prst="roundRect">
            <a:avLst>
              <a:gd name="adj" fmla="val 11636"/>
            </a:avLst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000" b="1" dirty="0"/>
              <a:t>PSI DSS</a:t>
            </a:r>
          </a:p>
        </p:txBody>
      </p:sp>
      <p:sp>
        <p:nvSpPr>
          <p:cNvPr id="8" name="Стрелка: влево-вправо 7">
            <a:extLst>
              <a:ext uri="{FF2B5EF4-FFF2-40B4-BE49-F238E27FC236}">
                <a16:creationId xmlns:a16="http://schemas.microsoft.com/office/drawing/2014/main" id="{5748DCF6-BC4B-4B29-AD22-437B1BF5C1D9}"/>
              </a:ext>
            </a:extLst>
          </p:cNvPr>
          <p:cNvSpPr/>
          <p:nvPr/>
        </p:nvSpPr>
        <p:spPr>
          <a:xfrm>
            <a:off x="1303220" y="4356397"/>
            <a:ext cx="9371806" cy="574586"/>
          </a:xfrm>
          <a:prstGeom prst="leftRightArrow">
            <a:avLst>
              <a:gd name="adj1" fmla="val 41706"/>
              <a:gd name="adj2" fmla="val 85247"/>
            </a:avLst>
          </a:prstGeom>
          <a:solidFill>
            <a:schemeClr val="accent5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263D72D2-07FF-A055-0F47-8F0FC56AC74A}"/>
              </a:ext>
            </a:extLst>
          </p:cNvPr>
          <p:cNvSpPr/>
          <p:nvPr/>
        </p:nvSpPr>
        <p:spPr>
          <a:xfrm>
            <a:off x="7723069" y="2299961"/>
            <a:ext cx="2951957" cy="1911402"/>
          </a:xfrm>
          <a:prstGeom prst="roundRect">
            <a:avLst>
              <a:gd name="adj" fmla="val 11636"/>
            </a:avLst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000" b="1" dirty="0"/>
              <a:t>115</a:t>
            </a:r>
            <a:r>
              <a:rPr lang="ru-RU" sz="4000" b="1" dirty="0"/>
              <a:t>ФЗ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2596075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FC793108-9C17-8557-FFB2-A7AE3A7E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3298372"/>
            <a:ext cx="8289891" cy="355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B463A6C-F333-43D9-AD46-3775A91B2762}"/>
              </a:ext>
            </a:extLst>
          </p:cNvPr>
          <p:cNvSpPr/>
          <p:nvPr/>
        </p:nvSpPr>
        <p:spPr>
          <a:xfrm>
            <a:off x="5767754" y="3298372"/>
            <a:ext cx="6424246" cy="3559628"/>
          </a:xfrm>
          <a:prstGeom prst="rect">
            <a:avLst/>
          </a:prstGeom>
          <a:gradFill flip="none" rotWithShape="1">
            <a:gsLst>
              <a:gs pos="0">
                <a:srgbClr val="06141C">
                  <a:alpha val="0"/>
                </a:srgbClr>
              </a:gs>
              <a:gs pos="40000">
                <a:srgbClr val="06141C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293165" y="1133019"/>
            <a:ext cx="10991134" cy="168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20000"/>
              <a:buNone/>
            </a:pPr>
            <a:r>
              <a:rPr lang="ru-RU" sz="1600" dirty="0">
                <a:solidFill>
                  <a:schemeClr val="bg2"/>
                </a:solidFill>
              </a:rPr>
              <a:t>Шифрование данных</a:t>
            </a:r>
            <a:r>
              <a:rPr lang="ru-RU" sz="1600" dirty="0"/>
              <a:t> — это способ перевода данных из открытого в зашифрованный вид с помощью специального математического алгоритма.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20000"/>
              <a:buNone/>
            </a:pPr>
            <a:r>
              <a:rPr lang="ru-RU" sz="1600" dirty="0"/>
              <a:t>Шифрование позволяет защитить данные от кражи или раскрытия, а пользователь получает доступ </a:t>
            </a:r>
            <a:br>
              <a:rPr lang="ru-RU" sz="1600" dirty="0"/>
            </a:br>
            <a:r>
              <a:rPr lang="ru-RU" sz="1600" dirty="0"/>
              <a:t>к ним при помощи ключа расшифровки.</a:t>
            </a:r>
          </a:p>
        </p:txBody>
      </p:sp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293165" y="198942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/>
              <a:t>Шифрование данных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40080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307653" y="1011238"/>
            <a:ext cx="11258872" cy="270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None/>
            </a:pPr>
            <a:r>
              <a:rPr lang="ru-RU" sz="1600" b="0" i="0" dirty="0">
                <a:solidFill>
                  <a:schemeClr val="bg2"/>
                </a:solidFill>
                <a:effectLst/>
                <a:highlight>
                  <a:srgbClr val="FFFFFF"/>
                </a:highlight>
              </a:rPr>
              <a:t>Маскирование данных</a:t>
            </a: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 — это метод защиты персональной информации, при котором данные подвергаются изменениям, что позволяет сохранить их структуру и смысл, но делает невозможными </a:t>
            </a:r>
            <a:b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</a:b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для идентификации.</a:t>
            </a:r>
          </a:p>
          <a:p>
            <a:pPr marL="0" indent="-28575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В банковском секторе маскирование данных используется для преобразования номеров счетов и карт клиентов в случайные символы, чтобы злоумышленники не могли распознать их даже в случае доступа к базе данных.</a:t>
            </a:r>
          </a:p>
          <a:p>
            <a:pPr marL="0" indent="-28575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00000"/>
              <a:buFont typeface="Wingdings" panose="05000000000000000000" pitchFamily="2" charset="2"/>
              <a:buChar char="§"/>
            </a:pP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Маскирование данных защищает не только от внешних атак, но и обеспечивает безопасность внутренних процессов. Например, сотрудники компании имеют доступ только к определенным маскированным данным, </a:t>
            </a:r>
            <a:b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</a:br>
            <a:r>
              <a:rPr lang="ru-RU" sz="1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что предотвращает незаконный доступ к конфиденциальной информации.</a:t>
            </a:r>
          </a:p>
        </p:txBody>
      </p:sp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293165" y="188894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/>
              <a:t>Маскирование данных</a:t>
            </a:r>
            <a:endParaRPr b="1" dirty="0"/>
          </a:p>
        </p:txBody>
      </p:sp>
      <p:pic>
        <p:nvPicPr>
          <p:cNvPr id="10246" name="Picture 6" descr="Picture background">
            <a:extLst>
              <a:ext uri="{FF2B5EF4-FFF2-40B4-BE49-F238E27FC236}">
                <a16:creationId xmlns:a16="http://schemas.microsoft.com/office/drawing/2014/main" id="{D1D917D6-67E9-F08D-5F08-E301E9E30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831" y="3438353"/>
            <a:ext cx="7002337" cy="323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239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>
            <a:spLocks noGrp="1"/>
          </p:cNvSpPr>
          <p:nvPr>
            <p:ph type="body" idx="1"/>
          </p:nvPr>
        </p:nvSpPr>
        <p:spPr>
          <a:xfrm>
            <a:off x="289715" y="939493"/>
            <a:ext cx="10582601" cy="519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 algn="l">
              <a:spcAft>
                <a:spcPts val="451"/>
              </a:spcAft>
              <a:buClr>
                <a:schemeClr val="bg2"/>
              </a:buClr>
              <a:buSzPct val="120000"/>
            </a:pPr>
            <a:r>
              <a:rPr lang="ru-RU" sz="1800" dirty="0"/>
              <a:t>уход западных вендоров и необходимость перехода на отечественные решения;</a:t>
            </a:r>
          </a:p>
          <a:p>
            <a:pPr marL="342900" indent="-342900" algn="l">
              <a:spcAft>
                <a:spcPts val="451"/>
              </a:spcAft>
              <a:buClr>
                <a:schemeClr val="bg2"/>
              </a:buClr>
              <a:buSzPct val="120000"/>
            </a:pPr>
            <a:r>
              <a:rPr lang="ru-RU" sz="1800" dirty="0"/>
              <a:t>рост числа целевых атак;</a:t>
            </a:r>
          </a:p>
          <a:p>
            <a:pPr marL="342900" indent="-342900" algn="l">
              <a:spcAft>
                <a:spcPts val="451"/>
              </a:spcAft>
              <a:buClr>
                <a:schemeClr val="bg2"/>
              </a:buClr>
              <a:buSzPct val="120000"/>
            </a:pPr>
            <a:r>
              <a:rPr lang="ru-RU" sz="1800" dirty="0"/>
              <a:t>дефицит квалифицированных кадров;</a:t>
            </a:r>
          </a:p>
          <a:p>
            <a:pPr marL="342900" indent="-342900" algn="l">
              <a:spcAft>
                <a:spcPts val="451"/>
              </a:spcAft>
              <a:buClr>
                <a:schemeClr val="bg2"/>
              </a:buClr>
              <a:buSzPct val="120000"/>
            </a:pPr>
            <a:r>
              <a:rPr lang="ru-RU" sz="1800" dirty="0"/>
              <a:t>широкий спектр кибератак, нацеленных на нарушение банковских операций </a:t>
            </a:r>
            <a:br>
              <a:rPr lang="ru-RU" sz="1800" dirty="0"/>
            </a:br>
            <a:r>
              <a:rPr lang="ru-RU" sz="1800" dirty="0"/>
              <a:t>и кражу данных;</a:t>
            </a:r>
          </a:p>
          <a:p>
            <a:pPr marL="342900" indent="-342900" algn="l">
              <a:spcAft>
                <a:spcPts val="451"/>
              </a:spcAft>
              <a:buClr>
                <a:schemeClr val="bg2"/>
              </a:buClr>
              <a:buSzPct val="120000"/>
            </a:pPr>
            <a:r>
              <a:rPr lang="ru-RU" sz="1800" dirty="0"/>
              <a:t>мощные </a:t>
            </a:r>
            <a:r>
              <a:rPr lang="ru-RU" sz="1800" dirty="0" err="1"/>
              <a:t>DDoS</a:t>
            </a:r>
            <a:r>
              <a:rPr lang="ru-RU" sz="1800" dirty="0"/>
              <a:t>-атаки, перегружающие системы банка большим количеством запросов;</a:t>
            </a:r>
          </a:p>
          <a:p>
            <a:pPr marL="342900" indent="-342900" algn="l">
              <a:spcAft>
                <a:spcPts val="451"/>
              </a:spcAft>
              <a:buClr>
                <a:schemeClr val="bg2"/>
              </a:buClr>
              <a:buSzPct val="120000"/>
            </a:pPr>
            <a:r>
              <a:rPr lang="ru-RU" sz="1800" dirty="0"/>
              <a:t>увеличение объёма прикладных атак и автоматизированных запросов вредоносных ботов;</a:t>
            </a:r>
          </a:p>
          <a:p>
            <a:pPr marL="342900" indent="-342900" algn="l">
              <a:spcAft>
                <a:spcPts val="451"/>
              </a:spcAft>
              <a:buClr>
                <a:schemeClr val="bg2"/>
              </a:buClr>
              <a:buSzPct val="120000"/>
            </a:pPr>
            <a:r>
              <a:rPr lang="ru-RU" sz="1800" dirty="0"/>
              <a:t>целевые атаки с использованием методов социальной инженерии, таких </a:t>
            </a:r>
            <a:br>
              <a:rPr lang="ru-RU" sz="1800" dirty="0"/>
            </a:br>
            <a:r>
              <a:rPr lang="ru-RU" sz="1800" dirty="0"/>
              <a:t>как фишинг.</a:t>
            </a:r>
          </a:p>
        </p:txBody>
      </p:sp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289716" y="203076"/>
            <a:ext cx="10469855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b="1" dirty="0"/>
              <a:t>Вопросы информационной безопасности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748459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87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291055" y="199735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>
                <a:latin typeface="Arial"/>
                <a:ea typeface="Arial"/>
                <a:cs typeface="Arial"/>
                <a:sym typeface="Arial"/>
              </a:rPr>
              <a:t>Реляционная БД</a:t>
            </a:r>
            <a:endParaRPr sz="3600" dirty="0"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344651" y="907936"/>
            <a:ext cx="11093727" cy="1677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chemeClr val="bg2"/>
                </a:solidFill>
              </a:rPr>
              <a:t>Реляционная модель </a:t>
            </a:r>
            <a:r>
              <a:rPr lang="ru-RU" sz="1600" dirty="0"/>
              <a:t>предлагает математический способ структуризации, хранения и использования данных. Отношения (англ. </a:t>
            </a:r>
            <a:r>
              <a:rPr lang="ru-RU" sz="1600" i="1" dirty="0" err="1"/>
              <a:t>relations</a:t>
            </a:r>
            <a:r>
              <a:rPr lang="ru-RU" sz="1600" dirty="0"/>
              <a:t>) дают возможность группировки данных как связанных наборов, представленных </a:t>
            </a:r>
            <a:br>
              <a:rPr lang="ru-RU" sz="1600" dirty="0"/>
            </a:br>
            <a:r>
              <a:rPr lang="ru-RU" sz="1600" dirty="0"/>
              <a:t>в виде таблиц, содержащих упорядоченную информацию (например, имя и адрес человека) и соотносящих значения и атрибуты (его номер паспорта).</a:t>
            </a:r>
            <a:endParaRPr sz="2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191B7F9F-8576-40B2-89FC-FC9B75FAABD6}"/>
              </a:ext>
            </a:extLst>
          </p:cNvPr>
          <p:cNvGrpSpPr/>
          <p:nvPr/>
        </p:nvGrpSpPr>
        <p:grpSpPr>
          <a:xfrm>
            <a:off x="452168" y="2334017"/>
            <a:ext cx="2491995" cy="1986067"/>
            <a:chOff x="452171" y="2474913"/>
            <a:chExt cx="2491995" cy="1986067"/>
          </a:xfrm>
        </p:grpSpPr>
        <p:sp>
          <p:nvSpPr>
            <p:cNvPr id="5" name="Прямоугольник: скругленные верхние углы 4">
              <a:extLst>
                <a:ext uri="{FF2B5EF4-FFF2-40B4-BE49-F238E27FC236}">
                  <a16:creationId xmlns:a16="http://schemas.microsoft.com/office/drawing/2014/main" id="{1C1E48A4-6326-4998-AFB2-80467CE1A27B}"/>
                </a:ext>
              </a:extLst>
            </p:cNvPr>
            <p:cNvSpPr/>
            <p:nvPr/>
          </p:nvSpPr>
          <p:spPr>
            <a:xfrm>
              <a:off x="452176" y="2474913"/>
              <a:ext cx="2491990" cy="529544"/>
            </a:xfrm>
            <a:prstGeom prst="round2SameRect">
              <a:avLst>
                <a:gd name="adj1" fmla="val 24830"/>
                <a:gd name="adj2" fmla="val 0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E09FFFFE-59C0-4708-996C-BB918DC58342}"/>
                </a:ext>
              </a:extLst>
            </p:cNvPr>
            <p:cNvSpPr/>
            <p:nvPr/>
          </p:nvSpPr>
          <p:spPr>
            <a:xfrm>
              <a:off x="753625" y="2590110"/>
              <a:ext cx="18890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dirty="0"/>
                <a:t>Личные данные</a:t>
              </a:r>
            </a:p>
          </p:txBody>
        </p:sp>
        <p:sp>
          <p:nvSpPr>
            <p:cNvPr id="10" name="Прямоугольник: скругленные верхние углы 9">
              <a:extLst>
                <a:ext uri="{FF2B5EF4-FFF2-40B4-BE49-F238E27FC236}">
                  <a16:creationId xmlns:a16="http://schemas.microsoft.com/office/drawing/2014/main" id="{DEC97647-7E45-4B8C-9313-6FD888D7DCAC}"/>
                </a:ext>
              </a:extLst>
            </p:cNvPr>
            <p:cNvSpPr/>
            <p:nvPr/>
          </p:nvSpPr>
          <p:spPr>
            <a:xfrm rot="10800000">
              <a:off x="452171" y="3053318"/>
              <a:ext cx="2491991" cy="1407662"/>
            </a:xfrm>
            <a:prstGeom prst="round2SameRect">
              <a:avLst>
                <a:gd name="adj1" fmla="val 12165"/>
                <a:gd name="adj2" fmla="val 0"/>
              </a:avLst>
            </a:prstGeom>
            <a:solidFill>
              <a:schemeClr val="accent5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EB2359B0-0FBC-40BE-9747-62D1EC73F154}"/>
                </a:ext>
              </a:extLst>
            </p:cNvPr>
            <p:cNvSpPr/>
            <p:nvPr/>
          </p:nvSpPr>
          <p:spPr>
            <a:xfrm>
              <a:off x="753625" y="3094174"/>
              <a:ext cx="1889090" cy="12470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b="1" dirty="0" err="1"/>
                <a:t>КодСотрудника</a:t>
              </a:r>
              <a:endParaRPr lang="ru-RU" sz="1600" b="1" dirty="0"/>
            </a:p>
            <a:p>
              <a:pPr algn="ctr">
                <a:lnSpc>
                  <a:spcPct val="120000"/>
                </a:lnSpc>
              </a:pPr>
              <a:r>
                <a:rPr lang="ru-RU" sz="1600" dirty="0" err="1"/>
                <a:t>ДатаРождения</a:t>
              </a:r>
              <a:endParaRPr lang="ru-RU" sz="1600" dirty="0"/>
            </a:p>
            <a:p>
              <a:pPr algn="ctr">
                <a:lnSpc>
                  <a:spcPct val="120000"/>
                </a:lnSpc>
              </a:pPr>
              <a:r>
                <a:rPr lang="ru-RU" sz="1600" dirty="0"/>
                <a:t>Адрес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/>
                <a:t>Телефон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9C5A2EC-79FB-4352-85FB-EE2E40ECD0C6}"/>
              </a:ext>
            </a:extLst>
          </p:cNvPr>
          <p:cNvGrpSpPr/>
          <p:nvPr/>
        </p:nvGrpSpPr>
        <p:grpSpPr>
          <a:xfrm>
            <a:off x="4601664" y="2334017"/>
            <a:ext cx="2491995" cy="2568094"/>
            <a:chOff x="452171" y="2474913"/>
            <a:chExt cx="2491995" cy="2568094"/>
          </a:xfrm>
        </p:grpSpPr>
        <p:sp>
          <p:nvSpPr>
            <p:cNvPr id="14" name="Прямоугольник: скругленные верхние углы 13">
              <a:extLst>
                <a:ext uri="{FF2B5EF4-FFF2-40B4-BE49-F238E27FC236}">
                  <a16:creationId xmlns:a16="http://schemas.microsoft.com/office/drawing/2014/main" id="{0E69DAB2-592F-4B81-97ED-8B19D87B9A51}"/>
                </a:ext>
              </a:extLst>
            </p:cNvPr>
            <p:cNvSpPr/>
            <p:nvPr/>
          </p:nvSpPr>
          <p:spPr>
            <a:xfrm>
              <a:off x="452176" y="2474913"/>
              <a:ext cx="2491990" cy="529544"/>
            </a:xfrm>
            <a:prstGeom prst="round2SameRect">
              <a:avLst>
                <a:gd name="adj1" fmla="val 24830"/>
                <a:gd name="adj2" fmla="val 0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558304A4-51B8-4816-8222-593A86C2E391}"/>
                </a:ext>
              </a:extLst>
            </p:cNvPr>
            <p:cNvSpPr/>
            <p:nvPr/>
          </p:nvSpPr>
          <p:spPr>
            <a:xfrm>
              <a:off x="753625" y="2590110"/>
              <a:ext cx="18890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dirty="0"/>
                <a:t>Сотрудники_2</a:t>
              </a:r>
            </a:p>
          </p:txBody>
        </p:sp>
        <p:sp>
          <p:nvSpPr>
            <p:cNvPr id="16" name="Прямоугольник: скругленные верхние углы 15">
              <a:extLst>
                <a:ext uri="{FF2B5EF4-FFF2-40B4-BE49-F238E27FC236}">
                  <a16:creationId xmlns:a16="http://schemas.microsoft.com/office/drawing/2014/main" id="{BFB2210F-3E14-4A7C-AE46-8A7D8EB1A629}"/>
                </a:ext>
              </a:extLst>
            </p:cNvPr>
            <p:cNvSpPr/>
            <p:nvPr/>
          </p:nvSpPr>
          <p:spPr>
            <a:xfrm rot="10800000">
              <a:off x="452171" y="3053319"/>
              <a:ext cx="2491991" cy="1989688"/>
            </a:xfrm>
            <a:prstGeom prst="round2SameRect">
              <a:avLst>
                <a:gd name="adj1" fmla="val 12165"/>
                <a:gd name="adj2" fmla="val 0"/>
              </a:avLst>
            </a:prstGeom>
            <a:solidFill>
              <a:schemeClr val="accent5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C7B9F9EB-9466-4E23-80C2-43BA235E32D3}"/>
                </a:ext>
              </a:extLst>
            </p:cNvPr>
            <p:cNvSpPr/>
            <p:nvPr/>
          </p:nvSpPr>
          <p:spPr>
            <a:xfrm>
              <a:off x="753625" y="3053318"/>
              <a:ext cx="1889090" cy="1837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b="1" dirty="0" err="1"/>
                <a:t>КодСотрудника</a:t>
              </a:r>
              <a:endParaRPr lang="ru-RU" sz="1600" b="1" dirty="0"/>
            </a:p>
            <a:p>
              <a:pPr algn="ctr">
                <a:lnSpc>
                  <a:spcPct val="120000"/>
                </a:lnSpc>
              </a:pPr>
              <a:r>
                <a:rPr lang="ru-RU" sz="1600" dirty="0"/>
                <a:t>Фамилия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/>
                <a:t>Имя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/>
                <a:t>Отчество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/>
                <a:t>Код должности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 err="1"/>
                <a:t>ДатаНазначения</a:t>
              </a:r>
              <a:endParaRPr lang="ru-RU" sz="1600" dirty="0"/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A0595AB8-3F6C-44A8-9DE2-E136CC2C7804}"/>
              </a:ext>
            </a:extLst>
          </p:cNvPr>
          <p:cNvGrpSpPr/>
          <p:nvPr/>
        </p:nvGrpSpPr>
        <p:grpSpPr>
          <a:xfrm>
            <a:off x="8751154" y="2293191"/>
            <a:ext cx="2491997" cy="2608920"/>
            <a:chOff x="452169" y="2474913"/>
            <a:chExt cx="2491997" cy="2608920"/>
          </a:xfrm>
        </p:grpSpPr>
        <p:sp>
          <p:nvSpPr>
            <p:cNvPr id="19" name="Прямоугольник: скругленные верхние углы 18">
              <a:extLst>
                <a:ext uri="{FF2B5EF4-FFF2-40B4-BE49-F238E27FC236}">
                  <a16:creationId xmlns:a16="http://schemas.microsoft.com/office/drawing/2014/main" id="{75C3190C-E6E3-4C93-82DF-5C097FF6C045}"/>
                </a:ext>
              </a:extLst>
            </p:cNvPr>
            <p:cNvSpPr/>
            <p:nvPr/>
          </p:nvSpPr>
          <p:spPr>
            <a:xfrm>
              <a:off x="452176" y="2474913"/>
              <a:ext cx="2491990" cy="529544"/>
            </a:xfrm>
            <a:prstGeom prst="round2SameRect">
              <a:avLst>
                <a:gd name="adj1" fmla="val 24830"/>
                <a:gd name="adj2" fmla="val 0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2533FE7D-13BF-4BA5-A441-46D9C7C2E62C}"/>
                </a:ext>
              </a:extLst>
            </p:cNvPr>
            <p:cNvSpPr/>
            <p:nvPr/>
          </p:nvSpPr>
          <p:spPr>
            <a:xfrm>
              <a:off x="602897" y="2588281"/>
              <a:ext cx="219053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dirty="0"/>
                <a:t>Командировки</a:t>
              </a:r>
            </a:p>
          </p:txBody>
        </p:sp>
        <p:sp>
          <p:nvSpPr>
            <p:cNvPr id="21" name="Прямоугольник: скругленные верхние углы 20">
              <a:extLst>
                <a:ext uri="{FF2B5EF4-FFF2-40B4-BE49-F238E27FC236}">
                  <a16:creationId xmlns:a16="http://schemas.microsoft.com/office/drawing/2014/main" id="{CE9DB1B1-B9D3-4E44-B773-CBEDB488ED63}"/>
                </a:ext>
              </a:extLst>
            </p:cNvPr>
            <p:cNvSpPr/>
            <p:nvPr/>
          </p:nvSpPr>
          <p:spPr>
            <a:xfrm rot="10800000">
              <a:off x="452169" y="3053319"/>
              <a:ext cx="2491991" cy="2030514"/>
            </a:xfrm>
            <a:prstGeom prst="round2SameRect">
              <a:avLst>
                <a:gd name="adj1" fmla="val 12165"/>
                <a:gd name="adj2" fmla="val 0"/>
              </a:avLst>
            </a:prstGeom>
            <a:solidFill>
              <a:schemeClr val="accent5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F243FB4B-3B81-4406-8261-5A0061F6CE6B}"/>
                </a:ext>
              </a:extLst>
            </p:cNvPr>
            <p:cNvSpPr/>
            <p:nvPr/>
          </p:nvSpPr>
          <p:spPr>
            <a:xfrm>
              <a:off x="753625" y="3043861"/>
              <a:ext cx="2039808" cy="18379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b="1" dirty="0" err="1"/>
                <a:t>КодКомандировки</a:t>
              </a:r>
              <a:endParaRPr lang="ru-RU" sz="1600" b="1" dirty="0"/>
            </a:p>
            <a:p>
              <a:pPr algn="ctr">
                <a:lnSpc>
                  <a:spcPct val="120000"/>
                </a:lnSpc>
              </a:pPr>
              <a:r>
                <a:rPr lang="ru-RU" sz="1600" dirty="0" err="1"/>
                <a:t>КодСотрудника</a:t>
              </a:r>
              <a:endParaRPr lang="ru-RU" sz="1600" dirty="0"/>
            </a:p>
            <a:p>
              <a:pPr algn="ctr">
                <a:lnSpc>
                  <a:spcPct val="120000"/>
                </a:lnSpc>
              </a:pPr>
              <a:r>
                <a:rPr lang="ru-RU" sz="1600" dirty="0"/>
                <a:t>Город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 err="1"/>
                <a:t>ДатаОтъезда</a:t>
              </a:r>
              <a:endParaRPr lang="ru-RU" sz="1600" dirty="0"/>
            </a:p>
            <a:p>
              <a:pPr algn="ctr">
                <a:lnSpc>
                  <a:spcPct val="120000"/>
                </a:lnSpc>
              </a:pPr>
              <a:r>
                <a:rPr lang="ru-RU" sz="1600" dirty="0" err="1"/>
                <a:t>ДатаПриезда</a:t>
              </a:r>
              <a:endParaRPr lang="ru-RU" sz="1600" dirty="0"/>
            </a:p>
            <a:p>
              <a:pPr algn="ctr">
                <a:lnSpc>
                  <a:spcPct val="120000"/>
                </a:lnSpc>
              </a:pPr>
              <a:r>
                <a:rPr lang="ru-RU" sz="1600" dirty="0" err="1"/>
                <a:t>РазмерСуточных</a:t>
              </a:r>
              <a:endParaRPr lang="ru-RU" sz="1600" dirty="0"/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D5665971-9FC2-445A-86E1-2541EB2ABB2D}"/>
              </a:ext>
            </a:extLst>
          </p:cNvPr>
          <p:cNvGrpSpPr/>
          <p:nvPr/>
        </p:nvGrpSpPr>
        <p:grpSpPr>
          <a:xfrm>
            <a:off x="452168" y="4513463"/>
            <a:ext cx="2491994" cy="1986069"/>
            <a:chOff x="452172" y="2474913"/>
            <a:chExt cx="2491994" cy="1986069"/>
          </a:xfrm>
        </p:grpSpPr>
        <p:sp>
          <p:nvSpPr>
            <p:cNvPr id="24" name="Прямоугольник: скругленные верхние углы 23">
              <a:extLst>
                <a:ext uri="{FF2B5EF4-FFF2-40B4-BE49-F238E27FC236}">
                  <a16:creationId xmlns:a16="http://schemas.microsoft.com/office/drawing/2014/main" id="{801A6BD8-5930-401C-91C2-BE0DE56765E0}"/>
                </a:ext>
              </a:extLst>
            </p:cNvPr>
            <p:cNvSpPr/>
            <p:nvPr/>
          </p:nvSpPr>
          <p:spPr>
            <a:xfrm>
              <a:off x="452176" y="2474913"/>
              <a:ext cx="2491990" cy="529544"/>
            </a:xfrm>
            <a:prstGeom prst="round2SameRect">
              <a:avLst>
                <a:gd name="adj1" fmla="val 24830"/>
                <a:gd name="adj2" fmla="val 0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CF854A6A-EEDD-4D05-8358-125808394600}"/>
                </a:ext>
              </a:extLst>
            </p:cNvPr>
            <p:cNvSpPr/>
            <p:nvPr/>
          </p:nvSpPr>
          <p:spPr>
            <a:xfrm>
              <a:off x="753625" y="2590110"/>
              <a:ext cx="188909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dirty="0"/>
                <a:t>Должности</a:t>
              </a:r>
            </a:p>
          </p:txBody>
        </p:sp>
        <p:sp>
          <p:nvSpPr>
            <p:cNvPr id="26" name="Прямоугольник: скругленные верхние углы 25">
              <a:extLst>
                <a:ext uri="{FF2B5EF4-FFF2-40B4-BE49-F238E27FC236}">
                  <a16:creationId xmlns:a16="http://schemas.microsoft.com/office/drawing/2014/main" id="{1BC63960-7362-4752-8EB3-668EEC3237B6}"/>
                </a:ext>
              </a:extLst>
            </p:cNvPr>
            <p:cNvSpPr/>
            <p:nvPr/>
          </p:nvSpPr>
          <p:spPr>
            <a:xfrm rot="10800000">
              <a:off x="452172" y="3053319"/>
              <a:ext cx="2491991" cy="1407663"/>
            </a:xfrm>
            <a:prstGeom prst="round2SameRect">
              <a:avLst>
                <a:gd name="adj1" fmla="val 12165"/>
                <a:gd name="adj2" fmla="val 0"/>
              </a:avLst>
            </a:prstGeom>
            <a:solidFill>
              <a:schemeClr val="accent5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ED6DF0C4-F036-4DBB-9638-F40D3F1AFF57}"/>
                </a:ext>
              </a:extLst>
            </p:cNvPr>
            <p:cNvSpPr/>
            <p:nvPr/>
          </p:nvSpPr>
          <p:spPr>
            <a:xfrm>
              <a:off x="753625" y="3094174"/>
              <a:ext cx="1889090" cy="12470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b="1" dirty="0"/>
                <a:t>Код должности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/>
                <a:t>Название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/>
                <a:t>Разряд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/>
                <a:t>Оклад</a:t>
              </a:r>
            </a:p>
          </p:txBody>
        </p:sp>
      </p:grpSp>
      <p:cxnSp>
        <p:nvCxnSpPr>
          <p:cNvPr id="9" name="Соединитель: уступ 8">
            <a:extLst>
              <a:ext uri="{FF2B5EF4-FFF2-40B4-BE49-F238E27FC236}">
                <a16:creationId xmlns:a16="http://schemas.microsoft.com/office/drawing/2014/main" id="{F65B3F37-873A-4D8A-B868-E9CC1C2205D8}"/>
              </a:ext>
            </a:extLst>
          </p:cNvPr>
          <p:cNvCxnSpPr>
            <a:cxnSpLocks/>
            <a:stCxn id="26" idx="2"/>
          </p:cNvCxnSpPr>
          <p:nvPr/>
        </p:nvCxnSpPr>
        <p:spPr>
          <a:xfrm flipV="1">
            <a:off x="2944159" y="4301619"/>
            <a:ext cx="1657498" cy="1494081"/>
          </a:xfrm>
          <a:prstGeom prst="bentConnector3">
            <a:avLst/>
          </a:prstGeom>
          <a:ln w="19050">
            <a:solidFill>
              <a:schemeClr val="accent5">
                <a:lumMod val="75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Соединитель: уступ 29">
            <a:extLst>
              <a:ext uri="{FF2B5EF4-FFF2-40B4-BE49-F238E27FC236}">
                <a16:creationId xmlns:a16="http://schemas.microsoft.com/office/drawing/2014/main" id="{900743FA-2721-408F-AFF1-97BD559D46AF}"/>
              </a:ext>
            </a:extLst>
          </p:cNvPr>
          <p:cNvCxnSpPr>
            <a:cxnSpLocks/>
          </p:cNvCxnSpPr>
          <p:nvPr/>
        </p:nvCxnSpPr>
        <p:spPr>
          <a:xfrm rot="10800000">
            <a:off x="7093656" y="3127507"/>
            <a:ext cx="1657499" cy="166076"/>
          </a:xfrm>
          <a:prstGeom prst="bentConnector3">
            <a:avLst/>
          </a:prstGeom>
          <a:ln w="19050">
            <a:solidFill>
              <a:schemeClr val="accent5">
                <a:lumMod val="75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691480D7-1B9C-4880-8B13-8F734748AF2E}"/>
              </a:ext>
            </a:extLst>
          </p:cNvPr>
          <p:cNvCxnSpPr>
            <a:cxnSpLocks/>
          </p:cNvCxnSpPr>
          <p:nvPr/>
        </p:nvCxnSpPr>
        <p:spPr>
          <a:xfrm>
            <a:off x="2944163" y="3127507"/>
            <a:ext cx="1657506" cy="0"/>
          </a:xfrm>
          <a:prstGeom prst="straightConnector1">
            <a:avLst/>
          </a:prstGeom>
          <a:ln w="19050">
            <a:solidFill>
              <a:schemeClr val="accent5">
                <a:lumMod val="75000"/>
              </a:schemeClr>
            </a:solidFill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6818A95C-D45B-4EB2-9DAC-D90E1996509B}"/>
              </a:ext>
            </a:extLst>
          </p:cNvPr>
          <p:cNvSpPr/>
          <p:nvPr/>
        </p:nvSpPr>
        <p:spPr>
          <a:xfrm>
            <a:off x="2990151" y="2743066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6A78DC0F-F036-4F57-BA0B-E3666AE6E466}"/>
              </a:ext>
            </a:extLst>
          </p:cNvPr>
          <p:cNvSpPr/>
          <p:nvPr/>
        </p:nvSpPr>
        <p:spPr>
          <a:xfrm>
            <a:off x="4257191" y="2743066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86375A00-2BBD-4AEA-9D76-B73D19EA22B7}"/>
              </a:ext>
            </a:extLst>
          </p:cNvPr>
          <p:cNvSpPr/>
          <p:nvPr/>
        </p:nvSpPr>
        <p:spPr>
          <a:xfrm>
            <a:off x="4226562" y="3869076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chemeClr val="bg2"/>
                </a:solidFill>
              </a:rPr>
              <a:t>М</a:t>
            </a: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D721FA0-3162-4A8F-BD42-6C1A5306F472}"/>
              </a:ext>
            </a:extLst>
          </p:cNvPr>
          <p:cNvSpPr/>
          <p:nvPr/>
        </p:nvSpPr>
        <p:spPr>
          <a:xfrm>
            <a:off x="2990151" y="5391786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4346452-5FAC-48FA-8B10-ABC9F25E1D28}"/>
              </a:ext>
            </a:extLst>
          </p:cNvPr>
          <p:cNvSpPr/>
          <p:nvPr/>
        </p:nvSpPr>
        <p:spPr>
          <a:xfrm>
            <a:off x="7093655" y="2728434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B4223C0-4759-4DF4-9D25-0A88D17BA19B}"/>
              </a:ext>
            </a:extLst>
          </p:cNvPr>
          <p:cNvSpPr/>
          <p:nvPr/>
        </p:nvSpPr>
        <p:spPr>
          <a:xfrm>
            <a:off x="8449223" y="2853693"/>
            <a:ext cx="356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b="1" dirty="0">
                <a:solidFill>
                  <a:schemeClr val="accent5">
                    <a:lumMod val="75000"/>
                  </a:schemeClr>
                </a:solidFill>
              </a:rPr>
              <a:t>М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301386" y="2222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/>
              <a:t>Нормализация</a:t>
            </a:r>
            <a:endParaRPr sz="3600" dirty="0"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301385" y="1011238"/>
            <a:ext cx="9284741" cy="342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SzPct val="110000"/>
              <a:buNone/>
            </a:pPr>
            <a:r>
              <a:rPr lang="ru-RU" sz="1600" dirty="0"/>
              <a:t>Общее назначение процесса нормализации заключается в следующем:</a:t>
            </a:r>
            <a:endParaRPr sz="1600" dirty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v"/>
            </a:pPr>
            <a:r>
              <a:rPr lang="ru-RU" sz="1600" dirty="0"/>
              <a:t>исключение некоторых типов избыточности;</a:t>
            </a:r>
            <a:endParaRPr sz="1600" dirty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v"/>
            </a:pPr>
            <a:r>
              <a:rPr lang="ru-RU" sz="1600" dirty="0"/>
              <a:t>устранение некоторых аномалий обновления;</a:t>
            </a:r>
            <a:endParaRPr sz="1600" dirty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v"/>
            </a:pPr>
            <a:r>
              <a:rPr lang="ru-RU" sz="1600" dirty="0"/>
              <a:t>разработка проекта базы данных, который является достаточно «качественным» представлением реального мира, интуитивно понятен и может служить хорошей основой для последующего расширения;</a:t>
            </a:r>
            <a:endParaRPr sz="1600" dirty="0"/>
          </a:p>
          <a:p>
            <a:pPr marL="285750" indent="-285750">
              <a:lnSpc>
                <a:spcPct val="100000"/>
              </a:lnSpc>
              <a:spcAft>
                <a:spcPts val="1200"/>
              </a:spcAft>
              <a:buClr>
                <a:schemeClr val="bg2"/>
              </a:buClr>
              <a:buSzPct val="110000"/>
              <a:buFont typeface="Wingdings" panose="05000000000000000000" pitchFamily="2" charset="2"/>
              <a:buChar char="v"/>
            </a:pPr>
            <a:r>
              <a:rPr lang="ru-RU" sz="1600" dirty="0"/>
              <a:t>упрощение процедуры применения необходимых ограничений целостности.</a:t>
            </a:r>
            <a:endParaRPr sz="1600" dirty="0"/>
          </a:p>
          <a:p>
            <a:pPr indent="-304792">
              <a:lnSpc>
                <a:spcPct val="100000"/>
              </a:lnSpc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title"/>
          </p:nvPr>
        </p:nvSpPr>
        <p:spPr>
          <a:xfrm>
            <a:off x="312449" y="220520"/>
            <a:ext cx="8318500" cy="93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/>
              <a:t>Архитектура DWH</a:t>
            </a:r>
            <a:endParaRPr sz="3200" b="1" dirty="0"/>
          </a:p>
        </p:txBody>
      </p: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A32F396C-F808-46C9-9508-1B8008EDB4EA}"/>
              </a:ext>
            </a:extLst>
          </p:cNvPr>
          <p:cNvGrpSpPr/>
          <p:nvPr/>
        </p:nvGrpSpPr>
        <p:grpSpPr>
          <a:xfrm>
            <a:off x="1598744" y="1395478"/>
            <a:ext cx="8994512" cy="4067044"/>
            <a:chOff x="295135" y="1316918"/>
            <a:chExt cx="11110549" cy="5023852"/>
          </a:xfrm>
        </p:grpSpPr>
        <p:grpSp>
          <p:nvGrpSpPr>
            <p:cNvPr id="112" name="Группа 111">
              <a:extLst>
                <a:ext uri="{FF2B5EF4-FFF2-40B4-BE49-F238E27FC236}">
                  <a16:creationId xmlns:a16="http://schemas.microsoft.com/office/drawing/2014/main" id="{C2B640C1-3B92-45AC-9659-A66A04169E9D}"/>
                </a:ext>
              </a:extLst>
            </p:cNvPr>
            <p:cNvGrpSpPr/>
            <p:nvPr/>
          </p:nvGrpSpPr>
          <p:grpSpPr>
            <a:xfrm>
              <a:off x="295135" y="1316918"/>
              <a:ext cx="2319312" cy="5023850"/>
              <a:chOff x="295135" y="1226223"/>
              <a:chExt cx="2319312" cy="5023850"/>
            </a:xfrm>
          </p:grpSpPr>
          <p:sp>
            <p:nvSpPr>
              <p:cNvPr id="134" name="Пузырек для мыслей: облако 133">
                <a:extLst>
                  <a:ext uri="{FF2B5EF4-FFF2-40B4-BE49-F238E27FC236}">
                    <a16:creationId xmlns:a16="http://schemas.microsoft.com/office/drawing/2014/main" id="{5C05AA6E-8C6E-45DB-A599-9AA467920CB9}"/>
                  </a:ext>
                </a:extLst>
              </p:cNvPr>
              <p:cNvSpPr/>
              <p:nvPr/>
            </p:nvSpPr>
            <p:spPr>
              <a:xfrm>
                <a:off x="631234" y="4329888"/>
                <a:ext cx="1727155" cy="1289560"/>
              </a:xfrm>
              <a:prstGeom prst="cloudCallout">
                <a:avLst>
                  <a:gd name="adj1" fmla="val -13008"/>
                  <a:gd name="adj2" fmla="val 16526"/>
                </a:avLst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Cloud</a:t>
                </a:r>
              </a:p>
            </p:txBody>
          </p:sp>
          <p:sp>
            <p:nvSpPr>
              <p:cNvPr id="135" name="Прямоугольник: один верхний угол скругленный, другой — усеченный 134">
                <a:extLst>
                  <a:ext uri="{FF2B5EF4-FFF2-40B4-BE49-F238E27FC236}">
                    <a16:creationId xmlns:a16="http://schemas.microsoft.com/office/drawing/2014/main" id="{7834D884-75C7-4482-83EB-F4244EA0D7E7}"/>
                  </a:ext>
                </a:extLst>
              </p:cNvPr>
              <p:cNvSpPr/>
              <p:nvPr/>
            </p:nvSpPr>
            <p:spPr>
              <a:xfrm>
                <a:off x="670322" y="1499191"/>
                <a:ext cx="1578445" cy="970024"/>
              </a:xfrm>
              <a:prstGeom prst="snipRoundRect">
                <a:avLst>
                  <a:gd name="adj1" fmla="val 0"/>
                  <a:gd name="adj2" fmla="val 1666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f-files</a:t>
                </a:r>
              </a:p>
            </p:txBody>
          </p:sp>
          <p:sp>
            <p:nvSpPr>
              <p:cNvPr id="136" name="Овал 135">
                <a:extLst>
                  <a:ext uri="{FF2B5EF4-FFF2-40B4-BE49-F238E27FC236}">
                    <a16:creationId xmlns:a16="http://schemas.microsoft.com/office/drawing/2014/main" id="{39EC4BA4-4A21-4F1A-BE75-850997A0F645}"/>
                  </a:ext>
                </a:extLst>
              </p:cNvPr>
              <p:cNvSpPr/>
              <p:nvPr/>
            </p:nvSpPr>
            <p:spPr>
              <a:xfrm>
                <a:off x="744202" y="2673236"/>
                <a:ext cx="1478919" cy="1478918"/>
              </a:xfrm>
              <a:prstGeom prst="ellipse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DB</a:t>
                </a:r>
              </a:p>
            </p:txBody>
          </p:sp>
          <p:sp>
            <p:nvSpPr>
              <p:cNvPr id="137" name="Овал 136">
                <a:extLst>
                  <a:ext uri="{FF2B5EF4-FFF2-40B4-BE49-F238E27FC236}">
                    <a16:creationId xmlns:a16="http://schemas.microsoft.com/office/drawing/2014/main" id="{C1997DED-C24A-4C0A-AAEE-812E52CF8C7B}"/>
                  </a:ext>
                </a:extLst>
              </p:cNvPr>
              <p:cNvSpPr/>
              <p:nvPr/>
            </p:nvSpPr>
            <p:spPr>
              <a:xfrm>
                <a:off x="999757" y="5083399"/>
                <a:ext cx="494586" cy="4342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8" name="Прямоугольник: скругленные углы 137">
                <a:extLst>
                  <a:ext uri="{FF2B5EF4-FFF2-40B4-BE49-F238E27FC236}">
                    <a16:creationId xmlns:a16="http://schemas.microsoft.com/office/drawing/2014/main" id="{A6715114-D116-479E-A819-66B5DE399D3F}"/>
                  </a:ext>
                </a:extLst>
              </p:cNvPr>
              <p:cNvSpPr/>
              <p:nvPr/>
            </p:nvSpPr>
            <p:spPr>
              <a:xfrm>
                <a:off x="295135" y="1226223"/>
                <a:ext cx="2319312" cy="5023850"/>
              </a:xfrm>
              <a:prstGeom prst="roundRect">
                <a:avLst>
                  <a:gd name="adj" fmla="val 8760"/>
                </a:avLst>
              </a:prstGeom>
              <a:noFill/>
              <a:ln w="57150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9" name="Прямоугольник 138">
                <a:extLst>
                  <a:ext uri="{FF2B5EF4-FFF2-40B4-BE49-F238E27FC236}">
                    <a16:creationId xmlns:a16="http://schemas.microsoft.com/office/drawing/2014/main" id="{F2CD3BF1-3FD8-4646-BD52-5113F5350011}"/>
                  </a:ext>
                </a:extLst>
              </p:cNvPr>
              <p:cNvSpPr/>
              <p:nvPr/>
            </p:nvSpPr>
            <p:spPr>
              <a:xfrm>
                <a:off x="478341" y="5677836"/>
                <a:ext cx="2032003" cy="4182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/>
                  <a:t>Sour</a:t>
                </a:r>
                <a:r>
                  <a:rPr lang="ru-RU" sz="1600" dirty="0"/>
                  <a:t>с</a:t>
                </a:r>
                <a:r>
                  <a:rPr lang="en-US" sz="1600" dirty="0"/>
                  <a:t>e systems</a:t>
                </a:r>
              </a:p>
            </p:txBody>
          </p:sp>
        </p:grpSp>
        <p:sp>
          <p:nvSpPr>
            <p:cNvPr id="113" name="Прямоугольник: скругленные углы 112">
              <a:extLst>
                <a:ext uri="{FF2B5EF4-FFF2-40B4-BE49-F238E27FC236}">
                  <a16:creationId xmlns:a16="http://schemas.microsoft.com/office/drawing/2014/main" id="{D4C796C8-E8F7-4CEE-B578-71FA9C73447A}"/>
                </a:ext>
              </a:extLst>
            </p:cNvPr>
            <p:cNvSpPr/>
            <p:nvPr/>
          </p:nvSpPr>
          <p:spPr>
            <a:xfrm>
              <a:off x="3066904" y="1589886"/>
              <a:ext cx="6058189" cy="760809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</a:rPr>
                <a:t>ETL-processes</a:t>
              </a:r>
            </a:p>
          </p:txBody>
        </p:sp>
        <p:sp>
          <p:nvSpPr>
            <p:cNvPr id="114" name="Прямоугольник: скругленные углы 113">
              <a:extLst>
                <a:ext uri="{FF2B5EF4-FFF2-40B4-BE49-F238E27FC236}">
                  <a16:creationId xmlns:a16="http://schemas.microsoft.com/office/drawing/2014/main" id="{36B480CE-B020-4A05-B5CA-AFA3C1AF29DF}"/>
                </a:ext>
              </a:extLst>
            </p:cNvPr>
            <p:cNvSpPr/>
            <p:nvPr/>
          </p:nvSpPr>
          <p:spPr>
            <a:xfrm>
              <a:off x="3118695" y="2985339"/>
              <a:ext cx="1799167" cy="1185469"/>
            </a:xfrm>
            <a:prstGeom prst="roundRect">
              <a:avLst>
                <a:gd name="adj" fmla="val 35590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Staging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area</a:t>
              </a:r>
            </a:p>
          </p:txBody>
        </p:sp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3B07AA27-640E-4306-8E89-26F29D809B2E}"/>
                </a:ext>
              </a:extLst>
            </p:cNvPr>
            <p:cNvSpPr/>
            <p:nvPr/>
          </p:nvSpPr>
          <p:spPr>
            <a:xfrm>
              <a:off x="3722861" y="5131179"/>
              <a:ext cx="494585" cy="47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116" name="Группа 115">
              <a:extLst>
                <a:ext uri="{FF2B5EF4-FFF2-40B4-BE49-F238E27FC236}">
                  <a16:creationId xmlns:a16="http://schemas.microsoft.com/office/drawing/2014/main" id="{4C2755F0-2C9D-444C-9C5A-05B1F05951F6}"/>
                </a:ext>
              </a:extLst>
            </p:cNvPr>
            <p:cNvGrpSpPr/>
            <p:nvPr/>
          </p:nvGrpSpPr>
          <p:grpSpPr>
            <a:xfrm>
              <a:off x="9629341" y="1316918"/>
              <a:ext cx="1776343" cy="5023852"/>
              <a:chOff x="663296" y="1226223"/>
              <a:chExt cx="1776343" cy="5023852"/>
            </a:xfrm>
          </p:grpSpPr>
          <p:sp>
            <p:nvSpPr>
              <p:cNvPr id="128" name="Прямоугольник: скругленные углы 127">
                <a:extLst>
                  <a:ext uri="{FF2B5EF4-FFF2-40B4-BE49-F238E27FC236}">
                    <a16:creationId xmlns:a16="http://schemas.microsoft.com/office/drawing/2014/main" id="{00987CE3-6A89-4697-B1BA-FA7254C4AF7B}"/>
                  </a:ext>
                </a:extLst>
              </p:cNvPr>
              <p:cNvSpPr/>
              <p:nvPr/>
            </p:nvSpPr>
            <p:spPr>
              <a:xfrm>
                <a:off x="1008174" y="1499191"/>
                <a:ext cx="1095366" cy="1095366"/>
              </a:xfrm>
              <a:prstGeom prst="roundRect">
                <a:avLst>
                  <a:gd name="adj" fmla="val 9328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  <p:sp>
            <p:nvSpPr>
              <p:cNvPr id="129" name="Овал 128">
                <a:extLst>
                  <a:ext uri="{FF2B5EF4-FFF2-40B4-BE49-F238E27FC236}">
                    <a16:creationId xmlns:a16="http://schemas.microsoft.com/office/drawing/2014/main" id="{581247C4-B753-440E-B818-BFA8ED64D039}"/>
                  </a:ext>
                </a:extLst>
              </p:cNvPr>
              <p:cNvSpPr/>
              <p:nvPr/>
            </p:nvSpPr>
            <p:spPr>
              <a:xfrm>
                <a:off x="999757" y="5040484"/>
                <a:ext cx="494585" cy="4771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0" name="Прямоугольник: скругленные углы 129">
                <a:extLst>
                  <a:ext uri="{FF2B5EF4-FFF2-40B4-BE49-F238E27FC236}">
                    <a16:creationId xmlns:a16="http://schemas.microsoft.com/office/drawing/2014/main" id="{12630B32-8D42-4F52-8843-5BDF823A7928}"/>
                  </a:ext>
                </a:extLst>
              </p:cNvPr>
              <p:cNvSpPr/>
              <p:nvPr/>
            </p:nvSpPr>
            <p:spPr>
              <a:xfrm>
                <a:off x="663296" y="1226223"/>
                <a:ext cx="1776343" cy="5023852"/>
              </a:xfrm>
              <a:prstGeom prst="roundRect">
                <a:avLst>
                  <a:gd name="adj" fmla="val 8760"/>
                </a:avLst>
              </a:prstGeom>
              <a:noFill/>
              <a:ln w="57150">
                <a:solidFill>
                  <a:schemeClr val="accent5">
                    <a:lumMod val="9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31" name="Прямоугольник 130">
                <a:extLst>
                  <a:ext uri="{FF2B5EF4-FFF2-40B4-BE49-F238E27FC236}">
                    <a16:creationId xmlns:a16="http://schemas.microsoft.com/office/drawing/2014/main" id="{146BB565-7913-466D-82B5-96C1B319070F}"/>
                  </a:ext>
                </a:extLst>
              </p:cNvPr>
              <p:cNvSpPr/>
              <p:nvPr/>
            </p:nvSpPr>
            <p:spPr>
              <a:xfrm>
                <a:off x="907907" y="5556905"/>
                <a:ext cx="1313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Data Marts</a:t>
                </a:r>
              </a:p>
            </p:txBody>
          </p:sp>
          <p:sp>
            <p:nvSpPr>
              <p:cNvPr id="132" name="Прямоугольник: скругленные углы 131">
                <a:extLst>
                  <a:ext uri="{FF2B5EF4-FFF2-40B4-BE49-F238E27FC236}">
                    <a16:creationId xmlns:a16="http://schemas.microsoft.com/office/drawing/2014/main" id="{C550992F-A6D8-43AA-9E35-FE82C100EFE6}"/>
                  </a:ext>
                </a:extLst>
              </p:cNvPr>
              <p:cNvSpPr/>
              <p:nvPr/>
            </p:nvSpPr>
            <p:spPr>
              <a:xfrm>
                <a:off x="1008174" y="2815610"/>
                <a:ext cx="1095366" cy="1095366"/>
              </a:xfrm>
              <a:prstGeom prst="roundRect">
                <a:avLst>
                  <a:gd name="adj" fmla="val 10246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  <p:sp>
            <p:nvSpPr>
              <p:cNvPr id="133" name="Прямоугольник: скругленные углы 132">
                <a:extLst>
                  <a:ext uri="{FF2B5EF4-FFF2-40B4-BE49-F238E27FC236}">
                    <a16:creationId xmlns:a16="http://schemas.microsoft.com/office/drawing/2014/main" id="{8870A345-8293-4ADE-98D0-4414300E0A95}"/>
                  </a:ext>
                </a:extLst>
              </p:cNvPr>
              <p:cNvSpPr/>
              <p:nvPr/>
            </p:nvSpPr>
            <p:spPr>
              <a:xfrm>
                <a:off x="1008174" y="4132027"/>
                <a:ext cx="1095366" cy="1095366"/>
              </a:xfrm>
              <a:prstGeom prst="roundRect">
                <a:avLst>
                  <a:gd name="adj" fmla="val 11163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</p:grpSp>
        <p:sp>
          <p:nvSpPr>
            <p:cNvPr id="117" name="Прямоугольник: скругленные углы 116">
              <a:extLst>
                <a:ext uri="{FF2B5EF4-FFF2-40B4-BE49-F238E27FC236}">
                  <a16:creationId xmlns:a16="http://schemas.microsoft.com/office/drawing/2014/main" id="{5F0CFB11-0460-46D2-9A46-0E3B10FB16A9}"/>
                </a:ext>
              </a:extLst>
            </p:cNvPr>
            <p:cNvSpPr/>
            <p:nvPr/>
          </p:nvSpPr>
          <p:spPr>
            <a:xfrm>
              <a:off x="3066905" y="4890690"/>
              <a:ext cx="6058189" cy="76081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MetaData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BA6F71A2-CC29-4212-8C8A-1E2062F1DAA5}"/>
                </a:ext>
              </a:extLst>
            </p:cNvPr>
            <p:cNvSpPr/>
            <p:nvPr/>
          </p:nvSpPr>
          <p:spPr>
            <a:xfrm>
              <a:off x="5390289" y="2858118"/>
              <a:ext cx="1439910" cy="14399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ODS</a:t>
              </a:r>
            </a:p>
          </p:txBody>
        </p:sp>
        <p:sp>
          <p:nvSpPr>
            <p:cNvPr id="119" name="Знак ''плюс'' 118">
              <a:extLst>
                <a:ext uri="{FF2B5EF4-FFF2-40B4-BE49-F238E27FC236}">
                  <a16:creationId xmlns:a16="http://schemas.microsoft.com/office/drawing/2014/main" id="{9E5E76BB-9A8F-4B84-A0F9-55A869E57ABD}"/>
                </a:ext>
              </a:extLst>
            </p:cNvPr>
            <p:cNvSpPr/>
            <p:nvPr/>
          </p:nvSpPr>
          <p:spPr>
            <a:xfrm>
              <a:off x="6891682" y="2317710"/>
              <a:ext cx="2521959" cy="2521958"/>
            </a:xfrm>
            <a:prstGeom prst="mathPlus">
              <a:avLst>
                <a:gd name="adj1" fmla="val 3178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DDS</a:t>
              </a:r>
            </a:p>
          </p:txBody>
        </p:sp>
        <p:cxnSp>
          <p:nvCxnSpPr>
            <p:cNvPr id="120" name="Прямая со стрелкой 119">
              <a:extLst>
                <a:ext uri="{FF2B5EF4-FFF2-40B4-BE49-F238E27FC236}">
                  <a16:creationId xmlns:a16="http://schemas.microsoft.com/office/drawing/2014/main" id="{05175C2B-79A7-447A-AEFB-1C2EADDD6D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655" y="4110450"/>
              <a:ext cx="572077" cy="115047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Прямая со стрелкой 120">
              <a:extLst>
                <a:ext uri="{FF2B5EF4-FFF2-40B4-BE49-F238E27FC236}">
                  <a16:creationId xmlns:a16="http://schemas.microsoft.com/office/drawing/2014/main" id="{375D1F5E-D03C-4DF8-943F-78E51CEAA1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654" y="3590465"/>
              <a:ext cx="404021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Прямая со стрелкой 121">
              <a:extLst>
                <a:ext uri="{FF2B5EF4-FFF2-40B4-BE49-F238E27FC236}">
                  <a16:creationId xmlns:a16="http://schemas.microsoft.com/office/drawing/2014/main" id="{122812B2-5499-4BD9-9F67-EE41AA56E7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74654" y="2062310"/>
              <a:ext cx="572078" cy="100344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Прямая со стрелкой 122">
              <a:extLst>
                <a:ext uri="{FF2B5EF4-FFF2-40B4-BE49-F238E27FC236}">
                  <a16:creationId xmlns:a16="http://schemas.microsoft.com/office/drawing/2014/main" id="{7BBFF18F-56B4-4BBD-8087-4C9E01535FE9}"/>
                </a:ext>
              </a:extLst>
            </p:cNvPr>
            <p:cNvCxnSpPr>
              <a:cxnSpLocks/>
              <a:stCxn id="118" idx="2"/>
              <a:endCxn id="114" idx="3"/>
            </p:cNvCxnSpPr>
            <p:nvPr/>
          </p:nvCxnSpPr>
          <p:spPr>
            <a:xfrm flipH="1">
              <a:off x="4917862" y="3578073"/>
              <a:ext cx="472428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Прямая со стрелкой 123">
              <a:extLst>
                <a:ext uri="{FF2B5EF4-FFF2-40B4-BE49-F238E27FC236}">
                  <a16:creationId xmlns:a16="http://schemas.microsoft.com/office/drawing/2014/main" id="{AA31FE50-8D07-4309-AEAC-1C427B3E3743}"/>
                </a:ext>
              </a:extLst>
            </p:cNvPr>
            <p:cNvCxnSpPr>
              <a:cxnSpLocks/>
              <a:stCxn id="119" idx="2"/>
              <a:endCxn id="118" idx="6"/>
            </p:cNvCxnSpPr>
            <p:nvPr/>
          </p:nvCxnSpPr>
          <p:spPr>
            <a:xfrm flipH="1" flipV="1">
              <a:off x="6830199" y="3578073"/>
              <a:ext cx="395768" cy="616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Прямая со стрелкой 124">
              <a:extLst>
                <a:ext uri="{FF2B5EF4-FFF2-40B4-BE49-F238E27FC236}">
                  <a16:creationId xmlns:a16="http://schemas.microsoft.com/office/drawing/2014/main" id="{D6CB6DA9-331A-4F09-A27A-4796585882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103" y="3578689"/>
              <a:ext cx="404021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Прямая со стрелкой 125">
              <a:extLst>
                <a:ext uri="{FF2B5EF4-FFF2-40B4-BE49-F238E27FC236}">
                  <a16:creationId xmlns:a16="http://schemas.microsoft.com/office/drawing/2014/main" id="{02FB8DE1-A3DE-4D95-B63D-1EA19F008F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103" y="2253095"/>
              <a:ext cx="506449" cy="940476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Прямая со стрелкой 126">
              <a:extLst>
                <a:ext uri="{FF2B5EF4-FFF2-40B4-BE49-F238E27FC236}">
                  <a16:creationId xmlns:a16="http://schemas.microsoft.com/office/drawing/2014/main" id="{60736D12-0F4F-474B-9561-B16C59FC7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9864" y="3977202"/>
              <a:ext cx="500684" cy="853197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306196" y="869584"/>
            <a:ext cx="11121763" cy="179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600" b="1" dirty="0" err="1">
                <a:solidFill>
                  <a:schemeClr val="bg2"/>
                </a:solidFill>
              </a:rPr>
              <a:t>Staging</a:t>
            </a:r>
            <a:r>
              <a:rPr lang="ru-RU" sz="1600" b="1" dirty="0">
                <a:solidFill>
                  <a:schemeClr val="bg2"/>
                </a:solidFill>
              </a:rPr>
              <a:t> </a:t>
            </a:r>
            <a:r>
              <a:rPr lang="ru-RU" sz="1600" b="1" dirty="0" err="1">
                <a:solidFill>
                  <a:schemeClr val="bg2"/>
                </a:solidFill>
              </a:rPr>
              <a:t>Area</a:t>
            </a:r>
            <a:r>
              <a:rPr lang="ru-RU" sz="1600" b="1" dirty="0">
                <a:solidFill>
                  <a:schemeClr val="bg2"/>
                </a:solidFill>
              </a:rPr>
              <a:t> </a:t>
            </a:r>
            <a:r>
              <a:rPr lang="ru-RU" sz="1600" dirty="0"/>
              <a:t>— область, куда данные загружаются </a:t>
            </a:r>
            <a:r>
              <a:rPr lang="ru-RU" sz="1600" dirty="0" err="1"/>
              <a:t>as</a:t>
            </a:r>
            <a:r>
              <a:rPr lang="ru-RU" sz="1600" dirty="0"/>
              <a:t> </a:t>
            </a:r>
            <a:r>
              <a:rPr lang="ru-RU" sz="1600" dirty="0" err="1"/>
              <a:t>is</a:t>
            </a:r>
            <a:r>
              <a:rPr lang="ru-RU" sz="1600" dirty="0"/>
              <a:t>, т.е. как есть без каких либо изменений, зачем </a:t>
            </a:r>
            <a:br>
              <a:rPr lang="ru-RU" sz="1600" dirty="0"/>
            </a:br>
            <a:r>
              <a:rPr lang="ru-RU" sz="1600" dirty="0"/>
              <a:t>это делается — снижение нагрузки на саму систему источник. Прекрасно понятно и логично, что времени </a:t>
            </a:r>
            <a:br>
              <a:rPr lang="ru-RU" sz="1600" dirty="0"/>
            </a:br>
            <a:r>
              <a:rPr lang="ru-RU" sz="1600" dirty="0"/>
              <a:t>на простую перекачку тратиться много меньше чем на перекачку с трансформацией и использовании алгоритмов очистки данных. Источник — это обычно система, которая итак более чем занята своими прямыми задачами.</a:t>
            </a:r>
            <a:endParaRPr sz="1600" dirty="0"/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303213" y="231344"/>
            <a:ext cx="8318500" cy="92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 err="1"/>
              <a:t>Staging</a:t>
            </a:r>
            <a:r>
              <a:rPr lang="ru-RU" sz="3200" b="1" dirty="0"/>
              <a:t> </a:t>
            </a:r>
            <a:r>
              <a:rPr lang="ru-RU" sz="3200" b="1" dirty="0" err="1"/>
              <a:t>Area</a:t>
            </a:r>
            <a:endParaRPr sz="3200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CCB8F78-F681-4469-AF52-E6F64141D308}"/>
              </a:ext>
            </a:extLst>
          </p:cNvPr>
          <p:cNvGrpSpPr/>
          <p:nvPr/>
        </p:nvGrpSpPr>
        <p:grpSpPr>
          <a:xfrm>
            <a:off x="1598744" y="2393768"/>
            <a:ext cx="8994512" cy="4067044"/>
            <a:chOff x="295135" y="1316918"/>
            <a:chExt cx="11110549" cy="5023852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195FE34A-C290-4843-BE6B-225358A4CEE7}"/>
                </a:ext>
              </a:extLst>
            </p:cNvPr>
            <p:cNvGrpSpPr/>
            <p:nvPr/>
          </p:nvGrpSpPr>
          <p:grpSpPr>
            <a:xfrm>
              <a:off x="295135" y="1316918"/>
              <a:ext cx="2319312" cy="5023850"/>
              <a:chOff x="295135" y="1226223"/>
              <a:chExt cx="2319312" cy="5023850"/>
            </a:xfrm>
          </p:grpSpPr>
          <p:sp>
            <p:nvSpPr>
              <p:cNvPr id="56" name="Пузырек для мыслей: облако 55">
                <a:extLst>
                  <a:ext uri="{FF2B5EF4-FFF2-40B4-BE49-F238E27FC236}">
                    <a16:creationId xmlns:a16="http://schemas.microsoft.com/office/drawing/2014/main" id="{C0714BED-8386-4C83-B2AA-BBACCF23E7F0}"/>
                  </a:ext>
                </a:extLst>
              </p:cNvPr>
              <p:cNvSpPr/>
              <p:nvPr/>
            </p:nvSpPr>
            <p:spPr>
              <a:xfrm>
                <a:off x="631234" y="4329888"/>
                <a:ext cx="1727155" cy="1289560"/>
              </a:xfrm>
              <a:prstGeom prst="cloudCallout">
                <a:avLst>
                  <a:gd name="adj1" fmla="val -13008"/>
                  <a:gd name="adj2" fmla="val 16526"/>
                </a:avLst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Cloud</a:t>
                </a:r>
              </a:p>
            </p:txBody>
          </p:sp>
          <p:sp>
            <p:nvSpPr>
              <p:cNvPr id="57" name="Прямоугольник: один верхний угол скругленный, другой — усеченный 56">
                <a:extLst>
                  <a:ext uri="{FF2B5EF4-FFF2-40B4-BE49-F238E27FC236}">
                    <a16:creationId xmlns:a16="http://schemas.microsoft.com/office/drawing/2014/main" id="{B2A1ECDD-A70A-4CE3-9655-0ED5693F49D1}"/>
                  </a:ext>
                </a:extLst>
              </p:cNvPr>
              <p:cNvSpPr/>
              <p:nvPr/>
            </p:nvSpPr>
            <p:spPr>
              <a:xfrm>
                <a:off x="670322" y="1499191"/>
                <a:ext cx="1578445" cy="970024"/>
              </a:xfrm>
              <a:prstGeom prst="snipRoundRect">
                <a:avLst>
                  <a:gd name="adj1" fmla="val 0"/>
                  <a:gd name="adj2" fmla="val 1666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f-files</a:t>
                </a:r>
              </a:p>
            </p:txBody>
          </p:sp>
          <p:sp>
            <p:nvSpPr>
              <p:cNvPr id="58" name="Овал 57">
                <a:extLst>
                  <a:ext uri="{FF2B5EF4-FFF2-40B4-BE49-F238E27FC236}">
                    <a16:creationId xmlns:a16="http://schemas.microsoft.com/office/drawing/2014/main" id="{FD5F0569-5B73-43FA-A0EA-CFD07658F236}"/>
                  </a:ext>
                </a:extLst>
              </p:cNvPr>
              <p:cNvSpPr/>
              <p:nvPr/>
            </p:nvSpPr>
            <p:spPr>
              <a:xfrm>
                <a:off x="744202" y="2673236"/>
                <a:ext cx="1478919" cy="1478918"/>
              </a:xfrm>
              <a:prstGeom prst="ellipse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DB</a:t>
                </a:r>
              </a:p>
            </p:txBody>
          </p:sp>
          <p:sp>
            <p:nvSpPr>
              <p:cNvPr id="59" name="Овал 58">
                <a:extLst>
                  <a:ext uri="{FF2B5EF4-FFF2-40B4-BE49-F238E27FC236}">
                    <a16:creationId xmlns:a16="http://schemas.microsoft.com/office/drawing/2014/main" id="{0B699287-E48A-4B59-A396-2C7EDA110907}"/>
                  </a:ext>
                </a:extLst>
              </p:cNvPr>
              <p:cNvSpPr/>
              <p:nvPr/>
            </p:nvSpPr>
            <p:spPr>
              <a:xfrm>
                <a:off x="999757" y="5083399"/>
                <a:ext cx="494586" cy="4342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0" name="Прямоугольник: скругленные углы 59">
                <a:extLst>
                  <a:ext uri="{FF2B5EF4-FFF2-40B4-BE49-F238E27FC236}">
                    <a16:creationId xmlns:a16="http://schemas.microsoft.com/office/drawing/2014/main" id="{9221B5CA-A30A-4E60-BC4D-D23C9B26D2CD}"/>
                  </a:ext>
                </a:extLst>
              </p:cNvPr>
              <p:cNvSpPr/>
              <p:nvPr/>
            </p:nvSpPr>
            <p:spPr>
              <a:xfrm>
                <a:off x="295135" y="1226223"/>
                <a:ext cx="2319312" cy="5023850"/>
              </a:xfrm>
              <a:prstGeom prst="roundRect">
                <a:avLst>
                  <a:gd name="adj" fmla="val 8760"/>
                </a:avLst>
              </a:prstGeom>
              <a:noFill/>
              <a:ln w="57150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61" name="Прямоугольник 60">
                <a:extLst>
                  <a:ext uri="{FF2B5EF4-FFF2-40B4-BE49-F238E27FC236}">
                    <a16:creationId xmlns:a16="http://schemas.microsoft.com/office/drawing/2014/main" id="{7426E473-7751-46BF-A0BC-BBE5D71E2902}"/>
                  </a:ext>
                </a:extLst>
              </p:cNvPr>
              <p:cNvSpPr/>
              <p:nvPr/>
            </p:nvSpPr>
            <p:spPr>
              <a:xfrm>
                <a:off x="478341" y="5677836"/>
                <a:ext cx="2032003" cy="4182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/>
                  <a:t>Sour</a:t>
                </a:r>
                <a:r>
                  <a:rPr lang="ru-RU" sz="1600" dirty="0"/>
                  <a:t>с</a:t>
                </a:r>
                <a:r>
                  <a:rPr lang="en-US" sz="1600" dirty="0"/>
                  <a:t>e systems</a:t>
                </a:r>
              </a:p>
            </p:txBody>
          </p:sp>
        </p:grpSp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0A625318-346D-47DD-89D7-F58DA62EA527}"/>
                </a:ext>
              </a:extLst>
            </p:cNvPr>
            <p:cNvSpPr/>
            <p:nvPr/>
          </p:nvSpPr>
          <p:spPr>
            <a:xfrm>
              <a:off x="3066904" y="1589886"/>
              <a:ext cx="6058189" cy="760809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</a:rPr>
                <a:t>ETL-processes</a:t>
              </a:r>
            </a:p>
          </p:txBody>
        </p:sp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E1E4F0DE-2804-4020-9B40-9396C396D906}"/>
                </a:ext>
              </a:extLst>
            </p:cNvPr>
            <p:cNvSpPr/>
            <p:nvPr/>
          </p:nvSpPr>
          <p:spPr>
            <a:xfrm>
              <a:off x="3118695" y="2985339"/>
              <a:ext cx="1799167" cy="1185469"/>
            </a:xfrm>
            <a:prstGeom prst="roundRect">
              <a:avLst>
                <a:gd name="adj" fmla="val 35590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Staging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area</a:t>
              </a:r>
            </a:p>
          </p:txBody>
        </p:sp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6F5C4650-D430-43C6-BB32-C5C3A2AB14B7}"/>
                </a:ext>
              </a:extLst>
            </p:cNvPr>
            <p:cNvSpPr/>
            <p:nvPr/>
          </p:nvSpPr>
          <p:spPr>
            <a:xfrm>
              <a:off x="3722861" y="5131179"/>
              <a:ext cx="494585" cy="47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8" name="Группа 37">
              <a:extLst>
                <a:ext uri="{FF2B5EF4-FFF2-40B4-BE49-F238E27FC236}">
                  <a16:creationId xmlns:a16="http://schemas.microsoft.com/office/drawing/2014/main" id="{446B149D-7BDE-4C05-898A-35040DDEF052}"/>
                </a:ext>
              </a:extLst>
            </p:cNvPr>
            <p:cNvGrpSpPr/>
            <p:nvPr/>
          </p:nvGrpSpPr>
          <p:grpSpPr>
            <a:xfrm>
              <a:off x="9629341" y="1316918"/>
              <a:ext cx="1776343" cy="5023852"/>
              <a:chOff x="663296" y="1226223"/>
              <a:chExt cx="1776343" cy="5023852"/>
            </a:xfrm>
          </p:grpSpPr>
          <p:sp>
            <p:nvSpPr>
              <p:cNvPr id="50" name="Прямоугольник: скругленные углы 49">
                <a:extLst>
                  <a:ext uri="{FF2B5EF4-FFF2-40B4-BE49-F238E27FC236}">
                    <a16:creationId xmlns:a16="http://schemas.microsoft.com/office/drawing/2014/main" id="{B0B8D22D-46BB-4B1D-A8E4-A584171EC805}"/>
                  </a:ext>
                </a:extLst>
              </p:cNvPr>
              <p:cNvSpPr/>
              <p:nvPr/>
            </p:nvSpPr>
            <p:spPr>
              <a:xfrm>
                <a:off x="1008174" y="1499191"/>
                <a:ext cx="1095366" cy="1095366"/>
              </a:xfrm>
              <a:prstGeom prst="roundRect">
                <a:avLst>
                  <a:gd name="adj" fmla="val 9328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  <p:sp>
            <p:nvSpPr>
              <p:cNvPr id="51" name="Овал 50">
                <a:extLst>
                  <a:ext uri="{FF2B5EF4-FFF2-40B4-BE49-F238E27FC236}">
                    <a16:creationId xmlns:a16="http://schemas.microsoft.com/office/drawing/2014/main" id="{381401F0-8E82-4FBB-B07A-14156CE717E8}"/>
                  </a:ext>
                </a:extLst>
              </p:cNvPr>
              <p:cNvSpPr/>
              <p:nvPr/>
            </p:nvSpPr>
            <p:spPr>
              <a:xfrm>
                <a:off x="999757" y="5040484"/>
                <a:ext cx="494585" cy="4771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2" name="Прямоугольник: скругленные углы 51">
                <a:extLst>
                  <a:ext uri="{FF2B5EF4-FFF2-40B4-BE49-F238E27FC236}">
                    <a16:creationId xmlns:a16="http://schemas.microsoft.com/office/drawing/2014/main" id="{1F3A4F44-1C4E-4146-B1EC-011FB5F9BA5F}"/>
                  </a:ext>
                </a:extLst>
              </p:cNvPr>
              <p:cNvSpPr/>
              <p:nvPr/>
            </p:nvSpPr>
            <p:spPr>
              <a:xfrm>
                <a:off x="663296" y="1226223"/>
                <a:ext cx="1776343" cy="5023852"/>
              </a:xfrm>
              <a:prstGeom prst="roundRect">
                <a:avLst>
                  <a:gd name="adj" fmla="val 8760"/>
                </a:avLst>
              </a:prstGeom>
              <a:noFill/>
              <a:ln w="57150">
                <a:solidFill>
                  <a:schemeClr val="accent5">
                    <a:lumMod val="9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53" name="Прямоугольник 52">
                <a:extLst>
                  <a:ext uri="{FF2B5EF4-FFF2-40B4-BE49-F238E27FC236}">
                    <a16:creationId xmlns:a16="http://schemas.microsoft.com/office/drawing/2014/main" id="{D7B34532-3072-40CD-84B0-AA4A06E6305A}"/>
                  </a:ext>
                </a:extLst>
              </p:cNvPr>
              <p:cNvSpPr/>
              <p:nvPr/>
            </p:nvSpPr>
            <p:spPr>
              <a:xfrm>
                <a:off x="907907" y="5556905"/>
                <a:ext cx="1313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Data Marts</a:t>
                </a:r>
              </a:p>
            </p:txBody>
          </p:sp>
          <p:sp>
            <p:nvSpPr>
              <p:cNvPr id="54" name="Прямоугольник: скругленные углы 53">
                <a:extLst>
                  <a:ext uri="{FF2B5EF4-FFF2-40B4-BE49-F238E27FC236}">
                    <a16:creationId xmlns:a16="http://schemas.microsoft.com/office/drawing/2014/main" id="{38BF3BFA-CB7B-454D-920C-FB856BE1E94F}"/>
                  </a:ext>
                </a:extLst>
              </p:cNvPr>
              <p:cNvSpPr/>
              <p:nvPr/>
            </p:nvSpPr>
            <p:spPr>
              <a:xfrm>
                <a:off x="1008174" y="2815610"/>
                <a:ext cx="1095366" cy="1095366"/>
              </a:xfrm>
              <a:prstGeom prst="roundRect">
                <a:avLst>
                  <a:gd name="adj" fmla="val 10246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  <p:sp>
            <p:nvSpPr>
              <p:cNvPr id="55" name="Прямоугольник: скругленные углы 54">
                <a:extLst>
                  <a:ext uri="{FF2B5EF4-FFF2-40B4-BE49-F238E27FC236}">
                    <a16:creationId xmlns:a16="http://schemas.microsoft.com/office/drawing/2014/main" id="{F3E441D5-E66B-44A1-B713-F07FE578B43B}"/>
                  </a:ext>
                </a:extLst>
              </p:cNvPr>
              <p:cNvSpPr/>
              <p:nvPr/>
            </p:nvSpPr>
            <p:spPr>
              <a:xfrm>
                <a:off x="1008174" y="4132027"/>
                <a:ext cx="1095366" cy="1095366"/>
              </a:xfrm>
              <a:prstGeom prst="roundRect">
                <a:avLst>
                  <a:gd name="adj" fmla="val 11163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</p:grpSp>
        <p:sp>
          <p:nvSpPr>
            <p:cNvPr id="39" name="Прямоугольник: скругленные углы 38">
              <a:extLst>
                <a:ext uri="{FF2B5EF4-FFF2-40B4-BE49-F238E27FC236}">
                  <a16:creationId xmlns:a16="http://schemas.microsoft.com/office/drawing/2014/main" id="{A3B6A195-7917-43DD-B8F9-395CAABA8D07}"/>
                </a:ext>
              </a:extLst>
            </p:cNvPr>
            <p:cNvSpPr/>
            <p:nvPr/>
          </p:nvSpPr>
          <p:spPr>
            <a:xfrm>
              <a:off x="3066905" y="4890690"/>
              <a:ext cx="6058189" cy="76081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MetaData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Овал 39">
              <a:extLst>
                <a:ext uri="{FF2B5EF4-FFF2-40B4-BE49-F238E27FC236}">
                  <a16:creationId xmlns:a16="http://schemas.microsoft.com/office/drawing/2014/main" id="{F3E997B9-5E27-4661-874C-773891B86879}"/>
                </a:ext>
              </a:extLst>
            </p:cNvPr>
            <p:cNvSpPr/>
            <p:nvPr/>
          </p:nvSpPr>
          <p:spPr>
            <a:xfrm>
              <a:off x="5390289" y="2858118"/>
              <a:ext cx="1439910" cy="14399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ODS</a:t>
              </a:r>
            </a:p>
          </p:txBody>
        </p:sp>
        <p:sp>
          <p:nvSpPr>
            <p:cNvPr id="41" name="Знак ''плюс'' 40">
              <a:extLst>
                <a:ext uri="{FF2B5EF4-FFF2-40B4-BE49-F238E27FC236}">
                  <a16:creationId xmlns:a16="http://schemas.microsoft.com/office/drawing/2014/main" id="{49DCCE5C-E697-4EC1-8A17-5BCF083D602E}"/>
                </a:ext>
              </a:extLst>
            </p:cNvPr>
            <p:cNvSpPr/>
            <p:nvPr/>
          </p:nvSpPr>
          <p:spPr>
            <a:xfrm>
              <a:off x="6891682" y="2317710"/>
              <a:ext cx="2521959" cy="2521958"/>
            </a:xfrm>
            <a:prstGeom prst="mathPlus">
              <a:avLst>
                <a:gd name="adj1" fmla="val 3178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DDS</a:t>
              </a:r>
            </a:p>
          </p:txBody>
        </p: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3E2186C1-52F1-40D4-B8F2-332862118A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655" y="4110450"/>
              <a:ext cx="572077" cy="115047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>
              <a:extLst>
                <a:ext uri="{FF2B5EF4-FFF2-40B4-BE49-F238E27FC236}">
                  <a16:creationId xmlns:a16="http://schemas.microsoft.com/office/drawing/2014/main" id="{2AAED150-0727-4C8E-BB1D-F708A2C1B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654" y="3590465"/>
              <a:ext cx="404021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>
              <a:extLst>
                <a:ext uri="{FF2B5EF4-FFF2-40B4-BE49-F238E27FC236}">
                  <a16:creationId xmlns:a16="http://schemas.microsoft.com/office/drawing/2014/main" id="{465CAF53-9D9F-4946-A01D-8AD44A6210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74654" y="2062310"/>
              <a:ext cx="572078" cy="100344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>
              <a:extLst>
                <a:ext uri="{FF2B5EF4-FFF2-40B4-BE49-F238E27FC236}">
                  <a16:creationId xmlns:a16="http://schemas.microsoft.com/office/drawing/2014/main" id="{D7C5BBED-EBCB-46C4-9712-432A34E02BCA}"/>
                </a:ext>
              </a:extLst>
            </p:cNvPr>
            <p:cNvCxnSpPr>
              <a:cxnSpLocks/>
              <a:stCxn id="40" idx="2"/>
              <a:endCxn id="36" idx="3"/>
            </p:cNvCxnSpPr>
            <p:nvPr/>
          </p:nvCxnSpPr>
          <p:spPr>
            <a:xfrm flipH="1">
              <a:off x="4917862" y="3578073"/>
              <a:ext cx="472428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>
              <a:extLst>
                <a:ext uri="{FF2B5EF4-FFF2-40B4-BE49-F238E27FC236}">
                  <a16:creationId xmlns:a16="http://schemas.microsoft.com/office/drawing/2014/main" id="{C8DC9BA7-AC73-4B53-AE38-53F912ED7374}"/>
                </a:ext>
              </a:extLst>
            </p:cNvPr>
            <p:cNvCxnSpPr>
              <a:cxnSpLocks/>
              <a:stCxn id="41" idx="2"/>
              <a:endCxn id="40" idx="6"/>
            </p:cNvCxnSpPr>
            <p:nvPr/>
          </p:nvCxnSpPr>
          <p:spPr>
            <a:xfrm flipH="1" flipV="1">
              <a:off x="6830199" y="3578073"/>
              <a:ext cx="395768" cy="616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>
              <a:extLst>
                <a:ext uri="{FF2B5EF4-FFF2-40B4-BE49-F238E27FC236}">
                  <a16:creationId xmlns:a16="http://schemas.microsoft.com/office/drawing/2014/main" id="{B04E8A9E-508B-4CCC-9664-6295525F1E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103" y="3578689"/>
              <a:ext cx="404021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 стрелкой 47">
              <a:extLst>
                <a:ext uri="{FF2B5EF4-FFF2-40B4-BE49-F238E27FC236}">
                  <a16:creationId xmlns:a16="http://schemas.microsoft.com/office/drawing/2014/main" id="{52DD982F-8E5E-49E6-AECA-1DCE761C8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103" y="2253095"/>
              <a:ext cx="506449" cy="940476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 стрелкой 48">
              <a:extLst>
                <a:ext uri="{FF2B5EF4-FFF2-40B4-BE49-F238E27FC236}">
                  <a16:creationId xmlns:a16="http://schemas.microsoft.com/office/drawing/2014/main" id="{881C6AAD-2268-4B1D-A958-609488E62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9864" y="3977202"/>
              <a:ext cx="500684" cy="853197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>
            <a:spLocks noGrp="1"/>
          </p:cNvSpPr>
          <p:nvPr>
            <p:ph type="body" idx="1"/>
          </p:nvPr>
        </p:nvSpPr>
        <p:spPr>
          <a:xfrm>
            <a:off x="321803" y="868244"/>
            <a:ext cx="11436810" cy="252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-RU" sz="1600" b="1" dirty="0">
                <a:solidFill>
                  <a:schemeClr val="bg2"/>
                </a:solidFill>
              </a:rPr>
              <a:t>ODS</a:t>
            </a:r>
            <a:r>
              <a:rPr lang="en-US" sz="1600" b="1" dirty="0">
                <a:solidFill>
                  <a:schemeClr val="bg2"/>
                </a:solidFill>
              </a:rPr>
              <a:t> </a:t>
            </a:r>
            <a:r>
              <a:rPr lang="ru-RU" sz="1600" dirty="0"/>
              <a:t>— </a:t>
            </a:r>
            <a:r>
              <a:rPr lang="ru-RU" sz="1600" dirty="0" err="1"/>
              <a:t>operational</a:t>
            </a:r>
            <a:r>
              <a:rPr lang="ru-RU" sz="1600" dirty="0"/>
              <a:t> </a:t>
            </a:r>
            <a:r>
              <a:rPr lang="ru-RU" sz="1600" dirty="0" err="1"/>
              <a:t>data</a:t>
            </a:r>
            <a:r>
              <a:rPr lang="ru-RU" sz="1600" dirty="0"/>
              <a:t> </a:t>
            </a:r>
            <a:r>
              <a:rPr lang="ru-RU" sz="1600" dirty="0" err="1"/>
              <a:t>store</a:t>
            </a:r>
            <a:r>
              <a:rPr lang="ru-RU" sz="1600" dirty="0"/>
              <a:t>, хранение данных в формате требуемом для генерации оперативных отчетов </a:t>
            </a:r>
            <a:br>
              <a:rPr lang="en-US" sz="1600" dirty="0"/>
            </a:br>
            <a:r>
              <a:rPr lang="ru-RU" sz="1600" dirty="0"/>
              <a:t>(отчетов этого дня). Зачем эта область нужна</a:t>
            </a:r>
            <a:r>
              <a:rPr lang="ru-RU" sz="1600" b="1" dirty="0">
                <a:solidFill>
                  <a:schemeClr val="bg2"/>
                </a:solidFill>
              </a:rPr>
              <a:t> </a:t>
            </a:r>
            <a:r>
              <a:rPr lang="ru-RU" sz="1600" dirty="0"/>
              <a:t>— в отчете необходимо использовать данные из нескольких систем источников, этот отчет с достаточно глубоким уровнем детализации, этот отчет не использует исторических данных. Т.е. хранятся данные только за текущий день либо за очень ограниченный промежуток времени. Небольшая дельта времени</a:t>
            </a:r>
            <a:r>
              <a:rPr lang="ru-RU" sz="1600" b="1" dirty="0">
                <a:solidFill>
                  <a:schemeClr val="bg2"/>
                </a:solidFill>
              </a:rPr>
              <a:t> </a:t>
            </a:r>
            <a:r>
              <a:rPr lang="ru-RU" sz="1600" dirty="0"/>
              <a:t>— отставание от систем источников, либо практически </a:t>
            </a:r>
            <a:r>
              <a:rPr lang="ru-RU" sz="1600" dirty="0" err="1"/>
              <a:t>on-line</a:t>
            </a:r>
            <a:endParaRPr sz="1600" dirty="0"/>
          </a:p>
        </p:txBody>
      </p:sp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303213" y="214313"/>
            <a:ext cx="8318500" cy="92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ru-RU" sz="3200" b="1" dirty="0" err="1"/>
              <a:t>Operational</a:t>
            </a:r>
            <a:r>
              <a:rPr lang="ru-RU" sz="3200" b="1" dirty="0"/>
              <a:t> </a:t>
            </a:r>
            <a:r>
              <a:rPr lang="ru-RU" sz="3200" b="1" dirty="0" err="1"/>
              <a:t>data</a:t>
            </a:r>
            <a:r>
              <a:rPr lang="ru-RU" sz="3200" b="1" dirty="0"/>
              <a:t> </a:t>
            </a:r>
            <a:r>
              <a:rPr lang="ru-RU" sz="3200" b="1" dirty="0" err="1"/>
              <a:t>store</a:t>
            </a:r>
            <a:r>
              <a:rPr lang="en-US" sz="3200" b="1" dirty="0"/>
              <a:t> (ODS)</a:t>
            </a:r>
            <a:endParaRPr sz="3200" b="1" dirty="0"/>
          </a:p>
        </p:txBody>
      </p: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A012B9CD-01DE-4712-BEBC-51DA527B4C36}"/>
              </a:ext>
            </a:extLst>
          </p:cNvPr>
          <p:cNvGrpSpPr/>
          <p:nvPr/>
        </p:nvGrpSpPr>
        <p:grpSpPr>
          <a:xfrm>
            <a:off x="1542952" y="2452491"/>
            <a:ext cx="8994512" cy="4067044"/>
            <a:chOff x="295135" y="1316918"/>
            <a:chExt cx="11110549" cy="5023852"/>
          </a:xfrm>
        </p:grpSpPr>
        <p:grpSp>
          <p:nvGrpSpPr>
            <p:cNvPr id="34" name="Группа 33">
              <a:extLst>
                <a:ext uri="{FF2B5EF4-FFF2-40B4-BE49-F238E27FC236}">
                  <a16:creationId xmlns:a16="http://schemas.microsoft.com/office/drawing/2014/main" id="{CCEF196A-EE82-4A62-8520-B4655C0F4BA4}"/>
                </a:ext>
              </a:extLst>
            </p:cNvPr>
            <p:cNvGrpSpPr/>
            <p:nvPr/>
          </p:nvGrpSpPr>
          <p:grpSpPr>
            <a:xfrm>
              <a:off x="295135" y="1316918"/>
              <a:ext cx="2319312" cy="5023850"/>
              <a:chOff x="295135" y="1226223"/>
              <a:chExt cx="2319312" cy="5023850"/>
            </a:xfrm>
          </p:grpSpPr>
          <p:sp>
            <p:nvSpPr>
              <p:cNvPr id="85" name="Пузырек для мыслей: облако 84">
                <a:extLst>
                  <a:ext uri="{FF2B5EF4-FFF2-40B4-BE49-F238E27FC236}">
                    <a16:creationId xmlns:a16="http://schemas.microsoft.com/office/drawing/2014/main" id="{77392504-4273-4D67-A136-534B8A1AA69F}"/>
                  </a:ext>
                </a:extLst>
              </p:cNvPr>
              <p:cNvSpPr/>
              <p:nvPr/>
            </p:nvSpPr>
            <p:spPr>
              <a:xfrm>
                <a:off x="631234" y="4329888"/>
                <a:ext cx="1727155" cy="1289560"/>
              </a:xfrm>
              <a:prstGeom prst="cloudCallout">
                <a:avLst>
                  <a:gd name="adj1" fmla="val -13008"/>
                  <a:gd name="adj2" fmla="val 16526"/>
                </a:avLst>
              </a:prstGeom>
              <a:solidFill>
                <a:schemeClr val="bg1"/>
              </a:solidFill>
              <a:ln w="381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Cloud</a:t>
                </a:r>
              </a:p>
            </p:txBody>
          </p:sp>
          <p:sp>
            <p:nvSpPr>
              <p:cNvPr id="86" name="Прямоугольник: один верхний угол скругленный, другой — усеченный 85">
                <a:extLst>
                  <a:ext uri="{FF2B5EF4-FFF2-40B4-BE49-F238E27FC236}">
                    <a16:creationId xmlns:a16="http://schemas.microsoft.com/office/drawing/2014/main" id="{E0F00F05-D3CE-466A-A42B-09E8A2E5D535}"/>
                  </a:ext>
                </a:extLst>
              </p:cNvPr>
              <p:cNvSpPr/>
              <p:nvPr/>
            </p:nvSpPr>
            <p:spPr>
              <a:xfrm>
                <a:off x="670322" y="1499191"/>
                <a:ext cx="1578445" cy="970024"/>
              </a:xfrm>
              <a:prstGeom prst="snipRoundRect">
                <a:avLst>
                  <a:gd name="adj1" fmla="val 0"/>
                  <a:gd name="adj2" fmla="val 16667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f-files</a:t>
                </a:r>
              </a:p>
            </p:txBody>
          </p:sp>
          <p:sp>
            <p:nvSpPr>
              <p:cNvPr id="87" name="Овал 86">
                <a:extLst>
                  <a:ext uri="{FF2B5EF4-FFF2-40B4-BE49-F238E27FC236}">
                    <a16:creationId xmlns:a16="http://schemas.microsoft.com/office/drawing/2014/main" id="{D4A267E7-0B65-45FA-8661-7177FA4E59A6}"/>
                  </a:ext>
                </a:extLst>
              </p:cNvPr>
              <p:cNvSpPr/>
              <p:nvPr/>
            </p:nvSpPr>
            <p:spPr>
              <a:xfrm>
                <a:off x="744202" y="2673236"/>
                <a:ext cx="1478919" cy="1478918"/>
              </a:xfrm>
              <a:prstGeom prst="ellipse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DB</a:t>
                </a:r>
              </a:p>
            </p:txBody>
          </p:sp>
          <p:sp>
            <p:nvSpPr>
              <p:cNvPr id="88" name="Овал 87">
                <a:extLst>
                  <a:ext uri="{FF2B5EF4-FFF2-40B4-BE49-F238E27FC236}">
                    <a16:creationId xmlns:a16="http://schemas.microsoft.com/office/drawing/2014/main" id="{5200E1F7-0979-4FDD-9BB9-5B7F1975B145}"/>
                  </a:ext>
                </a:extLst>
              </p:cNvPr>
              <p:cNvSpPr/>
              <p:nvPr/>
            </p:nvSpPr>
            <p:spPr>
              <a:xfrm>
                <a:off x="999757" y="5083399"/>
                <a:ext cx="494586" cy="43420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9" name="Прямоугольник: скругленные углы 88">
                <a:extLst>
                  <a:ext uri="{FF2B5EF4-FFF2-40B4-BE49-F238E27FC236}">
                    <a16:creationId xmlns:a16="http://schemas.microsoft.com/office/drawing/2014/main" id="{9A1BA7B5-46B4-490C-B162-5EAD87AD9813}"/>
                  </a:ext>
                </a:extLst>
              </p:cNvPr>
              <p:cNvSpPr/>
              <p:nvPr/>
            </p:nvSpPr>
            <p:spPr>
              <a:xfrm>
                <a:off x="295135" y="1226223"/>
                <a:ext cx="2319312" cy="5023850"/>
              </a:xfrm>
              <a:prstGeom prst="roundRect">
                <a:avLst>
                  <a:gd name="adj" fmla="val 8760"/>
                </a:avLst>
              </a:prstGeom>
              <a:noFill/>
              <a:ln w="57150">
                <a:solidFill>
                  <a:schemeClr val="bg2">
                    <a:lumMod val="40000"/>
                    <a:lumOff val="6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90" name="Прямоугольник 89">
                <a:extLst>
                  <a:ext uri="{FF2B5EF4-FFF2-40B4-BE49-F238E27FC236}">
                    <a16:creationId xmlns:a16="http://schemas.microsoft.com/office/drawing/2014/main" id="{B29D52F0-C235-489E-AE3A-D0866D6F480A}"/>
                  </a:ext>
                </a:extLst>
              </p:cNvPr>
              <p:cNvSpPr/>
              <p:nvPr/>
            </p:nvSpPr>
            <p:spPr>
              <a:xfrm>
                <a:off x="478341" y="5677836"/>
                <a:ext cx="2032003" cy="4182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/>
                  <a:t>Sour</a:t>
                </a:r>
                <a:r>
                  <a:rPr lang="ru-RU" sz="1600" dirty="0"/>
                  <a:t>с</a:t>
                </a:r>
                <a:r>
                  <a:rPr lang="en-US" sz="1600" dirty="0"/>
                  <a:t>e systems</a:t>
                </a:r>
              </a:p>
            </p:txBody>
          </p:sp>
        </p:grpSp>
        <p:sp>
          <p:nvSpPr>
            <p:cNvPr id="35" name="Прямоугольник: скругленные углы 34">
              <a:extLst>
                <a:ext uri="{FF2B5EF4-FFF2-40B4-BE49-F238E27FC236}">
                  <a16:creationId xmlns:a16="http://schemas.microsoft.com/office/drawing/2014/main" id="{69B541DD-B8F3-461D-BB74-43BB8B7771CB}"/>
                </a:ext>
              </a:extLst>
            </p:cNvPr>
            <p:cNvSpPr/>
            <p:nvPr/>
          </p:nvSpPr>
          <p:spPr>
            <a:xfrm>
              <a:off x="3066904" y="1589886"/>
              <a:ext cx="6058189" cy="760809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2">
                      <a:lumMod val="75000"/>
                    </a:schemeClr>
                  </a:solidFill>
                </a:rPr>
                <a:t>ETL-processes</a:t>
              </a:r>
            </a:p>
          </p:txBody>
        </p:sp>
        <p:sp>
          <p:nvSpPr>
            <p:cNvPr id="36" name="Прямоугольник: скругленные углы 35">
              <a:extLst>
                <a:ext uri="{FF2B5EF4-FFF2-40B4-BE49-F238E27FC236}">
                  <a16:creationId xmlns:a16="http://schemas.microsoft.com/office/drawing/2014/main" id="{5D01070A-AEFE-492E-B1D7-2AAC26AB89CB}"/>
                </a:ext>
              </a:extLst>
            </p:cNvPr>
            <p:cNvSpPr/>
            <p:nvPr/>
          </p:nvSpPr>
          <p:spPr>
            <a:xfrm>
              <a:off x="3118695" y="2985339"/>
              <a:ext cx="1799167" cy="1185469"/>
            </a:xfrm>
            <a:prstGeom prst="roundRect">
              <a:avLst>
                <a:gd name="adj" fmla="val 35590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Staging</a:t>
              </a:r>
            </a:p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area</a:t>
              </a:r>
            </a:p>
          </p:txBody>
        </p:sp>
        <p:sp>
          <p:nvSpPr>
            <p:cNvPr id="66" name="Овал 65">
              <a:extLst>
                <a:ext uri="{FF2B5EF4-FFF2-40B4-BE49-F238E27FC236}">
                  <a16:creationId xmlns:a16="http://schemas.microsoft.com/office/drawing/2014/main" id="{BD5FB1A4-7CEB-4157-AA42-28940462514F}"/>
                </a:ext>
              </a:extLst>
            </p:cNvPr>
            <p:cNvSpPr/>
            <p:nvPr/>
          </p:nvSpPr>
          <p:spPr>
            <a:xfrm>
              <a:off x="3722861" y="5131179"/>
              <a:ext cx="494585" cy="477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7" name="Группа 66">
              <a:extLst>
                <a:ext uri="{FF2B5EF4-FFF2-40B4-BE49-F238E27FC236}">
                  <a16:creationId xmlns:a16="http://schemas.microsoft.com/office/drawing/2014/main" id="{CA06DC07-A91D-44CF-9586-C1C90241E2B0}"/>
                </a:ext>
              </a:extLst>
            </p:cNvPr>
            <p:cNvGrpSpPr/>
            <p:nvPr/>
          </p:nvGrpSpPr>
          <p:grpSpPr>
            <a:xfrm>
              <a:off x="9629341" y="1316918"/>
              <a:ext cx="1776343" cy="5023852"/>
              <a:chOff x="663296" y="1226223"/>
              <a:chExt cx="1776343" cy="5023852"/>
            </a:xfrm>
          </p:grpSpPr>
          <p:sp>
            <p:nvSpPr>
              <p:cNvPr id="79" name="Прямоугольник: скругленные углы 78">
                <a:extLst>
                  <a:ext uri="{FF2B5EF4-FFF2-40B4-BE49-F238E27FC236}">
                    <a16:creationId xmlns:a16="http://schemas.microsoft.com/office/drawing/2014/main" id="{3CF98232-1CDF-4EF8-AC91-21D6F80566CE}"/>
                  </a:ext>
                </a:extLst>
              </p:cNvPr>
              <p:cNvSpPr/>
              <p:nvPr/>
            </p:nvSpPr>
            <p:spPr>
              <a:xfrm>
                <a:off x="1008174" y="1499191"/>
                <a:ext cx="1095366" cy="1095366"/>
              </a:xfrm>
              <a:prstGeom prst="roundRect">
                <a:avLst>
                  <a:gd name="adj" fmla="val 9328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  <p:sp>
            <p:nvSpPr>
              <p:cNvPr id="80" name="Овал 79">
                <a:extLst>
                  <a:ext uri="{FF2B5EF4-FFF2-40B4-BE49-F238E27FC236}">
                    <a16:creationId xmlns:a16="http://schemas.microsoft.com/office/drawing/2014/main" id="{DBF54653-AE86-45B8-BB0B-0B0A3F979C25}"/>
                  </a:ext>
                </a:extLst>
              </p:cNvPr>
              <p:cNvSpPr/>
              <p:nvPr/>
            </p:nvSpPr>
            <p:spPr>
              <a:xfrm>
                <a:off x="999757" y="5040484"/>
                <a:ext cx="494585" cy="47712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1" name="Прямоугольник: скругленные углы 80">
                <a:extLst>
                  <a:ext uri="{FF2B5EF4-FFF2-40B4-BE49-F238E27FC236}">
                    <a16:creationId xmlns:a16="http://schemas.microsoft.com/office/drawing/2014/main" id="{EB0BC699-0DD7-490C-A1F1-1E7C378AAC29}"/>
                  </a:ext>
                </a:extLst>
              </p:cNvPr>
              <p:cNvSpPr/>
              <p:nvPr/>
            </p:nvSpPr>
            <p:spPr>
              <a:xfrm>
                <a:off x="663296" y="1226223"/>
                <a:ext cx="1776343" cy="5023852"/>
              </a:xfrm>
              <a:prstGeom prst="roundRect">
                <a:avLst>
                  <a:gd name="adj" fmla="val 8760"/>
                </a:avLst>
              </a:prstGeom>
              <a:noFill/>
              <a:ln w="57150">
                <a:solidFill>
                  <a:schemeClr val="accent5">
                    <a:lumMod val="9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82" name="Прямоугольник 81">
                <a:extLst>
                  <a:ext uri="{FF2B5EF4-FFF2-40B4-BE49-F238E27FC236}">
                    <a16:creationId xmlns:a16="http://schemas.microsoft.com/office/drawing/2014/main" id="{B6681094-A6BB-4E21-8056-895E2E45E973}"/>
                  </a:ext>
                </a:extLst>
              </p:cNvPr>
              <p:cNvSpPr/>
              <p:nvPr/>
            </p:nvSpPr>
            <p:spPr>
              <a:xfrm>
                <a:off x="907907" y="5556905"/>
                <a:ext cx="13131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Data Marts</a:t>
                </a:r>
              </a:p>
            </p:txBody>
          </p:sp>
          <p:sp>
            <p:nvSpPr>
              <p:cNvPr id="83" name="Прямоугольник: скругленные углы 82">
                <a:extLst>
                  <a:ext uri="{FF2B5EF4-FFF2-40B4-BE49-F238E27FC236}">
                    <a16:creationId xmlns:a16="http://schemas.microsoft.com/office/drawing/2014/main" id="{93D17179-C1FE-4F0C-969A-96562CA155B5}"/>
                  </a:ext>
                </a:extLst>
              </p:cNvPr>
              <p:cNvSpPr/>
              <p:nvPr/>
            </p:nvSpPr>
            <p:spPr>
              <a:xfrm>
                <a:off x="1008174" y="2815610"/>
                <a:ext cx="1095366" cy="1095366"/>
              </a:xfrm>
              <a:prstGeom prst="roundRect">
                <a:avLst>
                  <a:gd name="adj" fmla="val 10246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  <p:sp>
            <p:nvSpPr>
              <p:cNvPr id="84" name="Прямоугольник: скругленные углы 83">
                <a:extLst>
                  <a:ext uri="{FF2B5EF4-FFF2-40B4-BE49-F238E27FC236}">
                    <a16:creationId xmlns:a16="http://schemas.microsoft.com/office/drawing/2014/main" id="{962776C5-6619-4E35-B4DA-4A07F656BD34}"/>
                  </a:ext>
                </a:extLst>
              </p:cNvPr>
              <p:cNvSpPr/>
              <p:nvPr/>
            </p:nvSpPr>
            <p:spPr>
              <a:xfrm>
                <a:off x="1008174" y="4132027"/>
                <a:ext cx="1095366" cy="1095366"/>
              </a:xfrm>
              <a:prstGeom prst="roundRect">
                <a:avLst>
                  <a:gd name="adj" fmla="val 11163"/>
                </a:avLst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/>
                    </a:solidFill>
                  </a:rPr>
                  <a:t>MART</a:t>
                </a:r>
              </a:p>
            </p:txBody>
          </p:sp>
        </p:grpSp>
        <p:sp>
          <p:nvSpPr>
            <p:cNvPr id="68" name="Прямоугольник: скругленные углы 67">
              <a:extLst>
                <a:ext uri="{FF2B5EF4-FFF2-40B4-BE49-F238E27FC236}">
                  <a16:creationId xmlns:a16="http://schemas.microsoft.com/office/drawing/2014/main" id="{431664BF-5A40-4AF5-9A97-9A963E0AE6F5}"/>
                </a:ext>
              </a:extLst>
            </p:cNvPr>
            <p:cNvSpPr/>
            <p:nvPr/>
          </p:nvSpPr>
          <p:spPr>
            <a:xfrm>
              <a:off x="3066905" y="4890690"/>
              <a:ext cx="6058189" cy="760810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</a:rPr>
                <a:t>MetaData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Овал 68">
              <a:extLst>
                <a:ext uri="{FF2B5EF4-FFF2-40B4-BE49-F238E27FC236}">
                  <a16:creationId xmlns:a16="http://schemas.microsoft.com/office/drawing/2014/main" id="{C124B4A6-2928-4FD1-8986-10E12FF660F2}"/>
                </a:ext>
              </a:extLst>
            </p:cNvPr>
            <p:cNvSpPr/>
            <p:nvPr/>
          </p:nvSpPr>
          <p:spPr>
            <a:xfrm>
              <a:off x="5390289" y="2858118"/>
              <a:ext cx="1439910" cy="14399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ODS</a:t>
              </a:r>
            </a:p>
          </p:txBody>
        </p:sp>
        <p:sp>
          <p:nvSpPr>
            <p:cNvPr id="70" name="Знак ''плюс'' 69">
              <a:extLst>
                <a:ext uri="{FF2B5EF4-FFF2-40B4-BE49-F238E27FC236}">
                  <a16:creationId xmlns:a16="http://schemas.microsoft.com/office/drawing/2014/main" id="{D201CA52-ED84-4320-917E-7B477B7E87A7}"/>
                </a:ext>
              </a:extLst>
            </p:cNvPr>
            <p:cNvSpPr/>
            <p:nvPr/>
          </p:nvSpPr>
          <p:spPr>
            <a:xfrm>
              <a:off x="6891682" y="2317710"/>
              <a:ext cx="2521959" cy="2521958"/>
            </a:xfrm>
            <a:prstGeom prst="mathPlus">
              <a:avLst>
                <a:gd name="adj1" fmla="val 31782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DDS</a:t>
              </a:r>
            </a:p>
          </p:txBody>
        </p:sp>
        <p:cxnSp>
          <p:nvCxnSpPr>
            <p:cNvPr id="71" name="Прямая со стрелкой 70">
              <a:extLst>
                <a:ext uri="{FF2B5EF4-FFF2-40B4-BE49-F238E27FC236}">
                  <a16:creationId xmlns:a16="http://schemas.microsoft.com/office/drawing/2014/main" id="{7930C8DD-3D7B-42E3-A64B-E491D946EE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655" y="4110450"/>
              <a:ext cx="572077" cy="115047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Прямая со стрелкой 71">
              <a:extLst>
                <a:ext uri="{FF2B5EF4-FFF2-40B4-BE49-F238E27FC236}">
                  <a16:creationId xmlns:a16="http://schemas.microsoft.com/office/drawing/2014/main" id="{86FC442D-C0AD-4AFC-8AA3-1242AFA8C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74654" y="3590465"/>
              <a:ext cx="404021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Прямая со стрелкой 72">
              <a:extLst>
                <a:ext uri="{FF2B5EF4-FFF2-40B4-BE49-F238E27FC236}">
                  <a16:creationId xmlns:a16="http://schemas.microsoft.com/office/drawing/2014/main" id="{614CE2F0-1B43-461A-8BCE-B381BEB28B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74654" y="2062310"/>
              <a:ext cx="572078" cy="100344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 стрелкой 73">
              <a:extLst>
                <a:ext uri="{FF2B5EF4-FFF2-40B4-BE49-F238E27FC236}">
                  <a16:creationId xmlns:a16="http://schemas.microsoft.com/office/drawing/2014/main" id="{C6FEE141-815C-4344-AF51-F326413A89E5}"/>
                </a:ext>
              </a:extLst>
            </p:cNvPr>
            <p:cNvCxnSpPr>
              <a:cxnSpLocks/>
              <a:stCxn id="69" idx="2"/>
              <a:endCxn id="36" idx="3"/>
            </p:cNvCxnSpPr>
            <p:nvPr/>
          </p:nvCxnSpPr>
          <p:spPr>
            <a:xfrm flipH="1">
              <a:off x="4917862" y="3578073"/>
              <a:ext cx="472428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Прямая со стрелкой 74">
              <a:extLst>
                <a:ext uri="{FF2B5EF4-FFF2-40B4-BE49-F238E27FC236}">
                  <a16:creationId xmlns:a16="http://schemas.microsoft.com/office/drawing/2014/main" id="{4E4C6E9E-5DB6-4500-91FE-73FB4EEFBF5F}"/>
                </a:ext>
              </a:extLst>
            </p:cNvPr>
            <p:cNvCxnSpPr>
              <a:cxnSpLocks/>
              <a:stCxn id="70" idx="2"/>
              <a:endCxn id="69" idx="6"/>
            </p:cNvCxnSpPr>
            <p:nvPr/>
          </p:nvCxnSpPr>
          <p:spPr>
            <a:xfrm flipH="1" flipV="1">
              <a:off x="6830199" y="3578073"/>
              <a:ext cx="395768" cy="616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Прямая со стрелкой 75">
              <a:extLst>
                <a:ext uri="{FF2B5EF4-FFF2-40B4-BE49-F238E27FC236}">
                  <a16:creationId xmlns:a16="http://schemas.microsoft.com/office/drawing/2014/main" id="{FF01687B-E513-4225-8189-476CF46F0F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103" y="3578689"/>
              <a:ext cx="404021" cy="0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 стрелкой 76">
              <a:extLst>
                <a:ext uri="{FF2B5EF4-FFF2-40B4-BE49-F238E27FC236}">
                  <a16:creationId xmlns:a16="http://schemas.microsoft.com/office/drawing/2014/main" id="{AD6B90AC-BA27-406D-9ED7-7FBA2432ED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1103" y="2253095"/>
              <a:ext cx="506449" cy="940476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Прямая со стрелкой 77">
              <a:extLst>
                <a:ext uri="{FF2B5EF4-FFF2-40B4-BE49-F238E27FC236}">
                  <a16:creationId xmlns:a16="http://schemas.microsoft.com/office/drawing/2014/main" id="{DC783E12-3784-4626-8677-1D8EB356D4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59864" y="3977202"/>
              <a:ext cx="500684" cy="853197"/>
            </a:xfrm>
            <a:prstGeom prst="straightConnector1">
              <a:avLst/>
            </a:prstGeom>
            <a:ln w="25400">
              <a:solidFill>
                <a:schemeClr val="accent5">
                  <a:lumMod val="75000"/>
                </a:schemeClr>
              </a:solidFill>
              <a:headEnd type="arrow" w="med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Основной шаблон Т1">
  <a:themeElements>
    <a:clrScheme name="T1 2024">
      <a:dk1>
        <a:srgbClr val="03182B"/>
      </a:dk1>
      <a:lt1>
        <a:srgbClr val="FFFFFF"/>
      </a:lt1>
      <a:dk2>
        <a:srgbClr val="00ADEB"/>
      </a:dk2>
      <a:lt2>
        <a:srgbClr val="00ADEB"/>
      </a:lt2>
      <a:accent1>
        <a:srgbClr val="017FAD"/>
      </a:accent1>
      <a:accent2>
        <a:srgbClr val="0059AA"/>
      </a:accent2>
      <a:accent3>
        <a:srgbClr val="C3C3C3"/>
      </a:accent3>
      <a:accent4>
        <a:srgbClr val="151515"/>
      </a:accent4>
      <a:accent5>
        <a:srgbClr val="ECF2F9"/>
      </a:accent5>
      <a:accent6>
        <a:srgbClr val="C7F1FF"/>
      </a:accent6>
      <a:hlink>
        <a:srgbClr val="00ADEB"/>
      </a:hlink>
      <a:folHlink>
        <a:srgbClr val="005AAA"/>
      </a:folHlink>
    </a:clrScheme>
    <a:fontScheme name="Другая 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0000"/>
            <a:lumOff val="80000"/>
            <a:alpha val="7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3763</TotalTime>
  <Words>2333</Words>
  <Application>Microsoft Office PowerPoint</Application>
  <PresentationFormat>Широкоэкранный</PresentationFormat>
  <Paragraphs>344</Paragraphs>
  <Slides>48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4" baseType="lpstr">
      <vt:lpstr>ALS Hauss</vt:lpstr>
      <vt:lpstr>Aptos Narrow</vt:lpstr>
      <vt:lpstr>Arial</vt:lpstr>
      <vt:lpstr>Calibri</vt:lpstr>
      <vt:lpstr>Wingdings</vt:lpstr>
      <vt:lpstr>Основной шаблон Т1</vt:lpstr>
      <vt:lpstr>Хранение данных  в банках</vt:lpstr>
      <vt:lpstr>Презентация PowerPoint</vt:lpstr>
      <vt:lpstr>Хранилище данных</vt:lpstr>
      <vt:lpstr>Принципы организации хранилища</vt:lpstr>
      <vt:lpstr>Реляционная БД</vt:lpstr>
      <vt:lpstr>Нормализация</vt:lpstr>
      <vt:lpstr>Архитектура DWH</vt:lpstr>
      <vt:lpstr>Staging Area</vt:lpstr>
      <vt:lpstr>Operational data store (ODS)</vt:lpstr>
      <vt:lpstr>Detailed Data Store</vt:lpstr>
      <vt:lpstr>Data Marts</vt:lpstr>
      <vt:lpstr>Нереляционные базы </vt:lpstr>
      <vt:lpstr>Нереляционные базы в банках</vt:lpstr>
      <vt:lpstr>Основные сущности банковского бизнеса:</vt:lpstr>
      <vt:lpstr>Сущности в хранилищах</vt:lpstr>
      <vt:lpstr>Сущность «клиент»</vt:lpstr>
      <vt:lpstr>Описание сущности «клиент»</vt:lpstr>
      <vt:lpstr>Сущность «счет»</vt:lpstr>
      <vt:lpstr>Описание сущности «счет»</vt:lpstr>
      <vt:lpstr>Сущность «продукт»</vt:lpstr>
      <vt:lpstr>Описание сущности «продукт»</vt:lpstr>
      <vt:lpstr>Организация хранения данных в банке</vt:lpstr>
      <vt:lpstr>Модели данных</vt:lpstr>
      <vt:lpstr>Snowflake/Star</vt:lpstr>
      <vt:lpstr>Star VS Snowflake</vt:lpstr>
      <vt:lpstr>Data Vault</vt:lpstr>
      <vt:lpstr>Data Vault (Hub)</vt:lpstr>
      <vt:lpstr>Data Vault (Link)</vt:lpstr>
      <vt:lpstr>Data Vault (Satellite)</vt:lpstr>
      <vt:lpstr>Источники данных  в банке</vt:lpstr>
      <vt:lpstr>Источники данных</vt:lpstr>
      <vt:lpstr>Источники данных</vt:lpstr>
      <vt:lpstr>Транзакционные  и срезовые данные  в банке </vt:lpstr>
      <vt:lpstr>Проектирование модели DWH </vt:lpstr>
      <vt:lpstr>Transaction fact</vt:lpstr>
      <vt:lpstr>Техническая и бизнесовая история</vt:lpstr>
      <vt:lpstr>Транзакционные данные в банке</vt:lpstr>
      <vt:lpstr>Snapshot fact</vt:lpstr>
      <vt:lpstr>Срезовые данные в банке</vt:lpstr>
      <vt:lpstr>SCD 1</vt:lpstr>
      <vt:lpstr>SCD 2</vt:lpstr>
      <vt:lpstr>SCD 3</vt:lpstr>
      <vt:lpstr>Шифрование  и маскирование данных.  Проблемы информационной  безопасности при работе с данными</vt:lpstr>
      <vt:lpstr>Требования к защите данных</vt:lpstr>
      <vt:lpstr>Шифрование данных</vt:lpstr>
      <vt:lpstr>Маскирование данных</vt:lpstr>
      <vt:lpstr>Вопросы информационной безопасности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Таблица</dc:title>
  <dc:creator>Приходько Антон</dc:creator>
  <cp:lastModifiedBy>Вугар Дамиров</cp:lastModifiedBy>
  <cp:revision>186</cp:revision>
  <dcterms:created xsi:type="dcterms:W3CDTF">2023-02-20T15:32:58Z</dcterms:created>
  <dcterms:modified xsi:type="dcterms:W3CDTF">2025-09-15T16:29:46Z</dcterms:modified>
</cp:coreProperties>
</file>